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84" r:id="rId3"/>
    <p:sldId id="258" r:id="rId4"/>
    <p:sldId id="260" r:id="rId5"/>
    <p:sldId id="261" r:id="rId6"/>
    <p:sldId id="274" r:id="rId7"/>
    <p:sldId id="275" r:id="rId8"/>
    <p:sldId id="264" r:id="rId9"/>
    <p:sldId id="276" r:id="rId10"/>
    <p:sldId id="262" r:id="rId11"/>
    <p:sldId id="277" r:id="rId12"/>
    <p:sldId id="278" r:id="rId13"/>
    <p:sldId id="268" r:id="rId14"/>
    <p:sldId id="279" r:id="rId15"/>
    <p:sldId id="280" r:id="rId16"/>
    <p:sldId id="281" r:id="rId17"/>
    <p:sldId id="282" r:id="rId18"/>
    <p:sldId id="271" r:id="rId19"/>
    <p:sldId id="283" r:id="rId20"/>
    <p:sldId id="285" r:id="rId21"/>
    <p:sldId id="286" r:id="rId22"/>
    <p:sldId id="287" r:id="rId23"/>
    <p:sldId id="288" r:id="rId24"/>
    <p:sldId id="289" r:id="rId25"/>
    <p:sldId id="263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Black" pitchFamily="2" charset="0"/>
      <p:bold r:id="rId32"/>
      <p:boldItalic r:id="rId33"/>
    </p:embeddedFont>
    <p:embeddedFont>
      <p:font typeface="Montserrat ExtraLight" pitchFamily="2" charset="0"/>
      <p:regular r:id="rId34"/>
      <p:italic r:id="rId35"/>
    </p:embeddedFont>
    <p:embeddedFont>
      <p:font typeface="Montserrat Medium" pitchFamily="2" charset="0"/>
      <p:regular r:id="rId36"/>
      <p:italic r:id="rId37"/>
    </p:embeddedFont>
    <p:embeddedFont>
      <p:font typeface="Muli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30" y="30"/>
      </p:cViewPr>
      <p:guideLst>
        <p:guide orient="horz" pos="2184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74AED-8B46-4F53-A789-EB026FD581B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08938-6E95-43F8-A4A4-AC556B4F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1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dirty="0" err="1">
                <a:latin typeface="Montserrat Medium" pitchFamily="2" charset="0"/>
              </a:rPr>
              <a:t>OpenCV</a:t>
            </a:r>
            <a:r>
              <a:rPr lang="vi-VN" sz="1200" dirty="0">
                <a:latin typeface="Montserrat Medium" pitchFamily="2" charset="0"/>
              </a:rPr>
              <a:t> là một thư viện rất mạnh mẽ và phổ biến trong cả lĩnh vực thị giác máy tính và thị giác máy tính năng cao.</a:t>
            </a:r>
            <a:endParaRPr lang="en-US" sz="1200" dirty="0">
              <a:latin typeface="Montserrat Medium" pitchFamily="2" charset="0"/>
            </a:endParaRP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8938-6E95-43F8-A4A4-AC556B4FAF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dirty="0" err="1">
                <a:latin typeface="Montserrat Medium" pitchFamily="2" charset="0"/>
              </a:rPr>
              <a:t>OpenCV</a:t>
            </a:r>
            <a:r>
              <a:rPr lang="vi-VN" sz="1200" dirty="0">
                <a:latin typeface="Montserrat Medium" pitchFamily="2" charset="0"/>
              </a:rPr>
              <a:t> là một thư viện rất mạnh mẽ và phổ biến trong cả lĩnh vực thị giác máy tính và thị giác máy tính năng cao.</a:t>
            </a:r>
            <a:endParaRPr lang="en-US" sz="1200" dirty="0">
              <a:latin typeface="Montserrat Medium" pitchFamily="2" charset="0"/>
            </a:endParaRP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8938-6E95-43F8-A4A4-AC556B4FAF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85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dirty="0" err="1">
                <a:latin typeface="Montserrat Medium" pitchFamily="2" charset="0"/>
              </a:rPr>
              <a:t>OpenCV</a:t>
            </a:r>
            <a:r>
              <a:rPr lang="vi-VN" sz="1200" dirty="0">
                <a:latin typeface="Montserrat Medium" pitchFamily="2" charset="0"/>
              </a:rPr>
              <a:t> là một thư viện rất mạnh mẽ và phổ biến trong cả lĩnh vực thị giác máy tính và thị giác máy tính năng cao.</a:t>
            </a:r>
            <a:endParaRPr lang="en-US" sz="1200" dirty="0">
              <a:latin typeface="Montserrat Medium" pitchFamily="2" charset="0"/>
            </a:endParaRP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8938-6E95-43F8-A4A4-AC556B4FAF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9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u="none" spc="88" dirty="0">
                <a:solidFill>
                  <a:srgbClr val="000000"/>
                </a:solidFill>
                <a:latin typeface="Montserrat Medium" pitchFamily="2" charset="0"/>
              </a:rPr>
              <a:t>Tên "</a:t>
            </a:r>
            <a:r>
              <a:rPr lang="vi-VN" sz="1200" u="none" spc="88" dirty="0" err="1">
                <a:solidFill>
                  <a:srgbClr val="000000"/>
                </a:solidFill>
                <a:latin typeface="Montserrat Medium" pitchFamily="2" charset="0"/>
              </a:rPr>
              <a:t>NumPy</a:t>
            </a:r>
            <a:r>
              <a:rPr lang="vi-VN" sz="1200" u="none" spc="88" dirty="0">
                <a:solidFill>
                  <a:srgbClr val="000000"/>
                </a:solidFill>
                <a:latin typeface="Montserrat Medium" pitchFamily="2" charset="0"/>
              </a:rPr>
              <a:t>" có nguồn gốc từ cụm từ "</a:t>
            </a:r>
            <a:r>
              <a:rPr lang="vi-VN" sz="1200" u="none" spc="88" dirty="0" err="1">
                <a:solidFill>
                  <a:srgbClr val="000000"/>
                </a:solidFill>
                <a:latin typeface="Montserrat Medium" pitchFamily="2" charset="0"/>
              </a:rPr>
              <a:t>Numerical</a:t>
            </a:r>
            <a:r>
              <a:rPr lang="vi-VN" sz="1200" u="none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vi-VN" sz="1200" u="none" spc="88" dirty="0" err="1">
                <a:solidFill>
                  <a:srgbClr val="000000"/>
                </a:solidFill>
                <a:latin typeface="Montserrat Medium" pitchFamily="2" charset="0"/>
              </a:rPr>
              <a:t>Python</a:t>
            </a:r>
            <a:r>
              <a:rPr lang="vi-VN" sz="1200" u="none" spc="88" dirty="0">
                <a:solidFill>
                  <a:srgbClr val="000000"/>
                </a:solidFill>
                <a:latin typeface="Montserrat Medium" pitchFamily="2" charset="0"/>
              </a:rPr>
              <a:t>".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8938-6E95-43F8-A4A4-AC556B4FAF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2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u="none" spc="88" dirty="0">
                <a:solidFill>
                  <a:srgbClr val="000000"/>
                </a:solidFill>
                <a:latin typeface="Montserrat Medium" pitchFamily="2" charset="0"/>
              </a:rPr>
              <a:t>Tên "</a:t>
            </a:r>
            <a:r>
              <a:rPr lang="vi-VN" sz="1200" u="none" spc="88" dirty="0" err="1">
                <a:solidFill>
                  <a:srgbClr val="000000"/>
                </a:solidFill>
                <a:latin typeface="Montserrat Medium" pitchFamily="2" charset="0"/>
              </a:rPr>
              <a:t>NumPy</a:t>
            </a:r>
            <a:r>
              <a:rPr lang="vi-VN" sz="1200" u="none" spc="88" dirty="0">
                <a:solidFill>
                  <a:srgbClr val="000000"/>
                </a:solidFill>
                <a:latin typeface="Montserrat Medium" pitchFamily="2" charset="0"/>
              </a:rPr>
              <a:t>" có nguồn gốc từ cụm từ "</a:t>
            </a:r>
            <a:r>
              <a:rPr lang="vi-VN" sz="1200" u="none" spc="88" dirty="0" err="1">
                <a:solidFill>
                  <a:srgbClr val="000000"/>
                </a:solidFill>
                <a:latin typeface="Montserrat Medium" pitchFamily="2" charset="0"/>
              </a:rPr>
              <a:t>Numerical</a:t>
            </a:r>
            <a:r>
              <a:rPr lang="vi-VN" sz="1200" u="none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vi-VN" sz="1200" u="none" spc="88" dirty="0" err="1">
                <a:solidFill>
                  <a:srgbClr val="000000"/>
                </a:solidFill>
                <a:latin typeface="Montserrat Medium" pitchFamily="2" charset="0"/>
              </a:rPr>
              <a:t>Python</a:t>
            </a:r>
            <a:r>
              <a:rPr lang="vi-VN" sz="1200" u="none" spc="88" dirty="0">
                <a:solidFill>
                  <a:srgbClr val="000000"/>
                </a:solidFill>
                <a:latin typeface="Montserrat Medium" pitchFamily="2" charset="0"/>
              </a:rPr>
              <a:t>".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8938-6E95-43F8-A4A4-AC556B4FAF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8938-6E95-43F8-A4A4-AC556B4FAF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33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8938-6E95-43F8-A4A4-AC556B4FAF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97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8938-6E95-43F8-A4A4-AC556B4FAF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0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8938-6E95-43F8-A4A4-AC556B4FAF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1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9.png"/><Relationship Id="rId7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4.sv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9.png"/><Relationship Id="rId7" Type="http://schemas.openxmlformats.org/officeDocument/2006/relationships/image" Target="../media/image11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sv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9.png"/><Relationship Id="rId7" Type="http://schemas.openxmlformats.org/officeDocument/2006/relationships/image" Target="../media/image11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4.sv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11.png"/><Relationship Id="rId12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0" Type="http://schemas.openxmlformats.org/officeDocument/2006/relationships/image" Target="../media/image44.sv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11.png"/><Relationship Id="rId12" Type="http://schemas.openxmlformats.org/officeDocument/2006/relationships/image" Target="../media/image51.png"/><Relationship Id="rId2" Type="http://schemas.openxmlformats.org/officeDocument/2006/relationships/image" Target="../media/image38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4.png"/><Relationship Id="rId10" Type="http://schemas.openxmlformats.org/officeDocument/2006/relationships/image" Target="../media/image44.svg"/><Relationship Id="rId4" Type="http://schemas.openxmlformats.org/officeDocument/2006/relationships/image" Target="../media/image40.svg"/><Relationship Id="rId9" Type="http://schemas.openxmlformats.org/officeDocument/2006/relationships/image" Target="../media/image43.png"/><Relationship Id="rId1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11.png"/><Relationship Id="rId12" Type="http://schemas.openxmlformats.org/officeDocument/2006/relationships/image" Target="../media/image5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4.sv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9.png"/><Relationship Id="rId7" Type="http://schemas.openxmlformats.org/officeDocument/2006/relationships/image" Target="../media/image11.png"/><Relationship Id="rId12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4.sv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612945"/>
            <a:ext cx="8114061" cy="9064455"/>
            <a:chOff x="-558800" y="-10286484"/>
            <a:chExt cx="10818747" cy="12085934"/>
          </a:xfrm>
        </p:grpSpPr>
        <p:sp>
          <p:nvSpPr>
            <p:cNvPr id="3" name="Freeform 3"/>
            <p:cNvSpPr/>
            <p:nvPr/>
          </p:nvSpPr>
          <p:spPr>
            <a:xfrm>
              <a:off x="-558800" y="0"/>
              <a:ext cx="1799450" cy="1799450"/>
            </a:xfrm>
            <a:custGeom>
              <a:avLst/>
              <a:gdLst/>
              <a:ahLst/>
              <a:cxnLst/>
              <a:rect l="l" t="t" r="r" b="b"/>
              <a:pathLst>
                <a:path w="1240650" h="1240650">
                  <a:moveTo>
                    <a:pt x="0" y="0"/>
                  </a:moveTo>
                  <a:lnTo>
                    <a:pt x="1240650" y="0"/>
                  </a:lnTo>
                  <a:lnTo>
                    <a:pt x="1240650" y="1240650"/>
                  </a:lnTo>
                  <a:lnTo>
                    <a:pt x="0" y="1240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9664" y="-10286484"/>
              <a:ext cx="10279611" cy="5543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Trường</a:t>
              </a:r>
              <a:r>
                <a:rPr lang="en-US" sz="2800" b="1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Đại</a:t>
              </a:r>
              <a:r>
                <a:rPr lang="en-US" sz="2800" b="1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học</a:t>
              </a:r>
              <a:r>
                <a:rPr lang="en-US" sz="2800" b="1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Công</a:t>
              </a:r>
              <a:r>
                <a:rPr lang="en-US" sz="2800" b="1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nghiệp</a:t>
              </a:r>
              <a:r>
                <a:rPr lang="en-US" sz="2800" b="1" u="none" dirty="0">
                  <a:solidFill>
                    <a:srgbClr val="000000"/>
                  </a:solidFill>
                  <a:latin typeface="Montserrat Black" pitchFamily="2" charset="0"/>
                </a:rPr>
                <a:t> Hà </a:t>
              </a: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Nội</a:t>
              </a:r>
              <a:endParaRPr lang="en-US" sz="2800" b="1" u="none" dirty="0">
                <a:solidFill>
                  <a:srgbClr val="000000"/>
                </a:solidFill>
                <a:latin typeface="Montserrat Black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1818" y="1375963"/>
            <a:ext cx="9563782" cy="5394362"/>
            <a:chOff x="-102509" y="-422832"/>
            <a:chExt cx="12751709" cy="7192484"/>
          </a:xfrm>
        </p:grpSpPr>
        <p:sp>
          <p:nvSpPr>
            <p:cNvPr id="6" name="TextBox 6"/>
            <p:cNvSpPr txBox="1"/>
            <p:nvPr/>
          </p:nvSpPr>
          <p:spPr>
            <a:xfrm>
              <a:off x="0" y="-422832"/>
              <a:ext cx="12649200" cy="59335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853"/>
                </a:lnSpc>
              </a:pPr>
              <a:r>
                <a:rPr lang="en-US" sz="8000" spc="347" dirty="0" err="1">
                  <a:solidFill>
                    <a:srgbClr val="000000"/>
                  </a:solidFill>
                  <a:latin typeface="Montserrat Black" pitchFamily="2" charset="0"/>
                </a:rPr>
                <a:t>Thiết</a:t>
              </a:r>
              <a:r>
                <a:rPr lang="en-US" sz="80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8000" spc="347" dirty="0" err="1">
                  <a:solidFill>
                    <a:srgbClr val="000000"/>
                  </a:solidFill>
                  <a:latin typeface="Montserrat Black" pitchFamily="2" charset="0"/>
                </a:rPr>
                <a:t>kế</a:t>
              </a:r>
              <a:r>
                <a:rPr lang="en-US" sz="80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8000" spc="347" dirty="0" err="1">
                  <a:solidFill>
                    <a:srgbClr val="000000"/>
                  </a:solidFill>
                  <a:latin typeface="Montserrat Black" pitchFamily="2" charset="0"/>
                </a:rPr>
                <a:t>phần</a:t>
              </a:r>
              <a:r>
                <a:rPr lang="en-US" sz="80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8000" spc="347" dirty="0" err="1">
                  <a:solidFill>
                    <a:srgbClr val="000000"/>
                  </a:solidFill>
                  <a:latin typeface="Montserrat Black" pitchFamily="2" charset="0"/>
                </a:rPr>
                <a:t>mềm</a:t>
              </a:r>
              <a:r>
                <a:rPr lang="en-US" sz="80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8000" spc="347" dirty="0" err="1">
                  <a:solidFill>
                    <a:srgbClr val="000000"/>
                  </a:solidFill>
                  <a:latin typeface="Montserrat Black" pitchFamily="2" charset="0"/>
                </a:rPr>
                <a:t>dựa</a:t>
              </a:r>
              <a:r>
                <a:rPr lang="en-US" sz="80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8000" spc="347" dirty="0" err="1">
                  <a:solidFill>
                    <a:srgbClr val="000000"/>
                  </a:solidFill>
                  <a:latin typeface="Montserrat Black" pitchFamily="2" charset="0"/>
                </a:rPr>
                <a:t>trên</a:t>
              </a:r>
              <a:r>
                <a:rPr lang="en-US" sz="80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8000" spc="347" dirty="0" err="1">
                  <a:solidFill>
                    <a:srgbClr val="000000"/>
                  </a:solidFill>
                  <a:latin typeface="Montserrat Black" pitchFamily="2" charset="0"/>
                </a:rPr>
                <a:t>mã</a:t>
              </a:r>
              <a:r>
                <a:rPr lang="en-US" sz="80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8000" spc="347" dirty="0" err="1">
                  <a:solidFill>
                    <a:srgbClr val="000000"/>
                  </a:solidFill>
                  <a:latin typeface="Montserrat Black" pitchFamily="2" charset="0"/>
                </a:rPr>
                <a:t>nguồn</a:t>
              </a:r>
              <a:r>
                <a:rPr lang="en-US" sz="80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8000" spc="347" dirty="0" err="1">
                  <a:solidFill>
                    <a:srgbClr val="000000"/>
                  </a:solidFill>
                  <a:latin typeface="Montserrat Black" pitchFamily="2" charset="0"/>
                </a:rPr>
                <a:t>mở</a:t>
              </a:r>
              <a:endParaRPr lang="en-US" sz="8000" spc="347" dirty="0">
                <a:solidFill>
                  <a:srgbClr val="000000"/>
                </a:solidFill>
                <a:latin typeface="Montserrat Black" pitchFamily="2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02509" y="5951983"/>
              <a:ext cx="11874503" cy="817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 dirty="0" err="1">
                  <a:solidFill>
                    <a:srgbClr val="000000"/>
                  </a:solidFill>
                  <a:latin typeface="Montserrat Medium" pitchFamily="2" charset="0"/>
                </a:rPr>
                <a:t>Lớp</a:t>
              </a:r>
              <a:r>
                <a:rPr lang="en-US" sz="3699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699" dirty="0" err="1">
                  <a:solidFill>
                    <a:srgbClr val="000000"/>
                  </a:solidFill>
                  <a:latin typeface="Montserrat Medium" pitchFamily="2" charset="0"/>
                </a:rPr>
                <a:t>ưu</a:t>
              </a:r>
              <a:r>
                <a:rPr lang="en-US" sz="3699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699" dirty="0" err="1">
                  <a:solidFill>
                    <a:srgbClr val="000000"/>
                  </a:solidFill>
                  <a:latin typeface="Montserrat Medium" pitchFamily="2" charset="0"/>
                </a:rPr>
                <a:t>tiên</a:t>
              </a:r>
              <a:r>
                <a:rPr lang="en-US" sz="3699" dirty="0">
                  <a:solidFill>
                    <a:srgbClr val="000000"/>
                  </a:solidFill>
                  <a:latin typeface="Montserrat Medium" pitchFamily="2" charset="0"/>
                </a:rPr>
                <a:t>: 20231FE6073001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84888" y="-5151789"/>
            <a:ext cx="8275151" cy="18621426"/>
            <a:chOff x="0" y="0"/>
            <a:chExt cx="11033535" cy="24828568"/>
          </a:xfrm>
        </p:grpSpPr>
        <p:sp>
          <p:nvSpPr>
            <p:cNvPr id="9" name="Freeform 9"/>
            <p:cNvSpPr/>
            <p:nvPr/>
          </p:nvSpPr>
          <p:spPr>
            <a:xfrm>
              <a:off x="0" y="11208012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91729" y="271603"/>
            <a:ext cx="8742773" cy="10806185"/>
            <a:chOff x="-121920" y="-120651"/>
            <a:chExt cx="6333490" cy="7828280"/>
          </a:xfrm>
          <a:blipFill dpi="0" rotWithShape="1">
            <a:blip r:embed="rId6"/>
            <a:srcRect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-121920" y="-120651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693176" y="5919241"/>
            <a:ext cx="7719405" cy="6678118"/>
          </a:xfrm>
          <a:custGeom>
            <a:avLst/>
            <a:gdLst/>
            <a:ahLst/>
            <a:cxnLst/>
            <a:rect l="l" t="t" r="r" b="b"/>
            <a:pathLst>
              <a:path w="7719405" h="6678118">
                <a:moveTo>
                  <a:pt x="0" y="0"/>
                </a:moveTo>
                <a:lnTo>
                  <a:pt x="7719404" y="0"/>
                </a:lnTo>
                <a:lnTo>
                  <a:pt x="7719404" y="6678118"/>
                </a:lnTo>
                <a:lnTo>
                  <a:pt x="0" y="6678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2700000">
            <a:off x="-8837861" y="3207832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304087" y="1272352"/>
            <a:ext cx="929640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720"/>
              </a:lnSpc>
              <a:spcBef>
                <a:spcPct val="0"/>
              </a:spcBef>
            </a:pPr>
            <a:r>
              <a:rPr lang="en-US" sz="8000" u="none" spc="88" dirty="0" err="1">
                <a:solidFill>
                  <a:srgbClr val="000000"/>
                </a:solidFill>
                <a:latin typeface="Montserrat Black" pitchFamily="2" charset="0"/>
              </a:rPr>
              <a:t>Thư</a:t>
            </a:r>
            <a:r>
              <a:rPr lang="en-US" sz="8000" u="none" spc="88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8000" u="none" spc="88" dirty="0" err="1">
                <a:solidFill>
                  <a:srgbClr val="000000"/>
                </a:solidFill>
                <a:latin typeface="Montserrat Black" pitchFamily="2" charset="0"/>
              </a:rPr>
              <a:t>viện</a:t>
            </a:r>
            <a:r>
              <a:rPr lang="en-US" sz="8000" u="none" spc="88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8000" u="none" spc="88" dirty="0" err="1">
                <a:solidFill>
                  <a:srgbClr val="000000"/>
                </a:solidFill>
                <a:latin typeface="Montserrat Black" pitchFamily="2" charset="0"/>
              </a:rPr>
              <a:t>Numpy</a:t>
            </a:r>
            <a:endParaRPr lang="en-US" sz="8000" u="none" spc="88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439681B9-0785-EE8E-3F33-EEE47FCF0C15}"/>
              </a:ext>
            </a:extLst>
          </p:cNvPr>
          <p:cNvSpPr txBox="1"/>
          <p:nvPr/>
        </p:nvSpPr>
        <p:spPr>
          <a:xfrm>
            <a:off x="304088" y="2857500"/>
            <a:ext cx="1760291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vi-VN" sz="4000" u="none" spc="88" dirty="0" err="1">
                <a:solidFill>
                  <a:srgbClr val="000000"/>
                </a:solidFill>
                <a:latin typeface="Montserrat Medium" pitchFamily="2" charset="0"/>
              </a:rPr>
              <a:t>NumPy</a:t>
            </a:r>
            <a:r>
              <a:rPr lang="vi-VN" sz="4000" u="none" spc="88" dirty="0">
                <a:solidFill>
                  <a:srgbClr val="000000"/>
                </a:solidFill>
                <a:latin typeface="Montserrat Medium" pitchFamily="2" charset="0"/>
              </a:rPr>
              <a:t> là một thư viện quan trọng trong ngôn ngữ lập trình </a:t>
            </a:r>
            <a:r>
              <a:rPr lang="vi-VN" sz="4000" u="none" spc="88" dirty="0" err="1">
                <a:solidFill>
                  <a:srgbClr val="000000"/>
                </a:solidFill>
                <a:latin typeface="Montserrat Medium" pitchFamily="2" charset="0"/>
              </a:rPr>
              <a:t>Python</a:t>
            </a:r>
            <a:r>
              <a:rPr lang="vi-VN" sz="4000" u="none" spc="88" dirty="0">
                <a:solidFill>
                  <a:srgbClr val="000000"/>
                </a:solidFill>
                <a:latin typeface="Montserrat Medium" pitchFamily="2" charset="0"/>
              </a:rPr>
              <a:t>, chuyên về xử lý mảng và ma trận, cũng như cung cấp các hàm toán học để thao tác dữ liệu số. </a:t>
            </a:r>
            <a:endParaRPr lang="en-US" sz="4000" u="none" spc="88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pic>
        <p:nvPicPr>
          <p:cNvPr id="34" name="Hình ảnh 33">
            <a:extLst>
              <a:ext uri="{FF2B5EF4-FFF2-40B4-BE49-F238E27FC236}">
                <a16:creationId xmlns:a16="http://schemas.microsoft.com/office/drawing/2014/main" id="{1680BB56-DE39-66A1-E5B9-CF49FBA3C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582842"/>
            <a:ext cx="7158195" cy="3205162"/>
          </a:xfrm>
          <a:prstGeom prst="rect">
            <a:avLst/>
          </a:prstGeom>
        </p:spPr>
      </p:pic>
      <p:pic>
        <p:nvPicPr>
          <p:cNvPr id="35" name="Hình ảnh 34">
            <a:extLst>
              <a:ext uri="{FF2B5EF4-FFF2-40B4-BE49-F238E27FC236}">
                <a16:creationId xmlns:a16="http://schemas.microsoft.com/office/drawing/2014/main" id="{7C2DDE8C-20AD-321B-3571-DEEA3A16D5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5582842"/>
            <a:ext cx="7353300" cy="3648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693176" y="5919241"/>
            <a:ext cx="7719405" cy="6678118"/>
          </a:xfrm>
          <a:custGeom>
            <a:avLst/>
            <a:gdLst/>
            <a:ahLst/>
            <a:cxnLst/>
            <a:rect l="l" t="t" r="r" b="b"/>
            <a:pathLst>
              <a:path w="7719405" h="6678118">
                <a:moveTo>
                  <a:pt x="0" y="0"/>
                </a:moveTo>
                <a:lnTo>
                  <a:pt x="7719404" y="0"/>
                </a:lnTo>
                <a:lnTo>
                  <a:pt x="7719404" y="6678118"/>
                </a:lnTo>
                <a:lnTo>
                  <a:pt x="0" y="6678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2700000">
            <a:off x="-8837861" y="3207832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304087" y="1272352"/>
            <a:ext cx="929640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720"/>
              </a:lnSpc>
              <a:spcBef>
                <a:spcPct val="0"/>
              </a:spcBef>
            </a:pPr>
            <a:r>
              <a:rPr lang="en-US" sz="8000" u="none" spc="88" dirty="0" err="1">
                <a:solidFill>
                  <a:srgbClr val="000000"/>
                </a:solidFill>
                <a:latin typeface="Montserrat Black" pitchFamily="2" charset="0"/>
              </a:rPr>
              <a:t>Thư</a:t>
            </a:r>
            <a:r>
              <a:rPr lang="en-US" sz="8000" u="none" spc="88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8000" u="none" spc="88" dirty="0" err="1">
                <a:solidFill>
                  <a:srgbClr val="000000"/>
                </a:solidFill>
                <a:latin typeface="Montserrat Black" pitchFamily="2" charset="0"/>
              </a:rPr>
              <a:t>viện</a:t>
            </a:r>
            <a:r>
              <a:rPr lang="en-US" sz="8000" u="none" spc="88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8000" u="none" spc="88" dirty="0" err="1">
                <a:solidFill>
                  <a:srgbClr val="000000"/>
                </a:solidFill>
                <a:latin typeface="Montserrat Black" pitchFamily="2" charset="0"/>
              </a:rPr>
              <a:t>Numpy</a:t>
            </a:r>
            <a:endParaRPr lang="en-US" sz="8000" u="none" spc="88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439681B9-0785-EE8E-3F33-EEE47FCF0C15}"/>
              </a:ext>
            </a:extLst>
          </p:cNvPr>
          <p:cNvSpPr txBox="1"/>
          <p:nvPr/>
        </p:nvSpPr>
        <p:spPr>
          <a:xfrm>
            <a:off x="304088" y="2857500"/>
            <a:ext cx="17602912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4400" u="none" spc="88" dirty="0" err="1">
                <a:solidFill>
                  <a:srgbClr val="000000"/>
                </a:solidFill>
                <a:latin typeface="Montserrat Medium" pitchFamily="2" charset="0"/>
              </a:rPr>
              <a:t>Thư</a:t>
            </a:r>
            <a:r>
              <a:rPr lang="en-US" sz="4400" u="none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400" u="none" spc="88" dirty="0" err="1">
                <a:solidFill>
                  <a:srgbClr val="000000"/>
                </a:solidFill>
                <a:latin typeface="Montserrat Medium" pitchFamily="2" charset="0"/>
              </a:rPr>
              <a:t>viện</a:t>
            </a:r>
            <a:r>
              <a:rPr lang="en-US" sz="4400" u="none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400" u="none" spc="88" dirty="0" err="1">
                <a:solidFill>
                  <a:srgbClr val="000000"/>
                </a:solidFill>
                <a:latin typeface="Montserrat Medium" pitchFamily="2" charset="0"/>
              </a:rPr>
              <a:t>Numpy</a:t>
            </a:r>
            <a:r>
              <a:rPr lang="en-US" sz="4400" u="none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400" u="none" spc="88" dirty="0" err="1">
                <a:solidFill>
                  <a:srgbClr val="000000"/>
                </a:solidFill>
                <a:latin typeface="Montserrat Medium" pitchFamily="2" charset="0"/>
              </a:rPr>
              <a:t>cung</a:t>
            </a:r>
            <a:r>
              <a:rPr lang="en-US" sz="4400" u="none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400" u="none" spc="88" dirty="0" err="1">
                <a:solidFill>
                  <a:srgbClr val="000000"/>
                </a:solidFill>
                <a:latin typeface="Montserrat Medium" pitchFamily="2" charset="0"/>
              </a:rPr>
              <a:t>cấp</a:t>
            </a:r>
            <a:r>
              <a:rPr lang="en-US" sz="44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400" spc="88" dirty="0" err="1">
                <a:solidFill>
                  <a:srgbClr val="000000"/>
                </a:solidFill>
                <a:latin typeface="Montserrat Medium" pitchFamily="2" charset="0"/>
              </a:rPr>
              <a:t>nhiều</a:t>
            </a:r>
            <a:r>
              <a:rPr lang="en-US" sz="44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400" spc="88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44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400" spc="88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4400" spc="88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  <a:p>
            <a:pPr marL="571500" lvl="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Mảng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(Arrays)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Đa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chiều</a:t>
            </a:r>
            <a:endParaRPr lang="en-US" sz="4000" spc="88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571500" lvl="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Hàm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Toán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Học</a:t>
            </a:r>
            <a:endParaRPr lang="en-US" sz="4000" spc="88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571500" lvl="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Truy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Cập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và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Thay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Đổi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Phần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Tử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Mảng</a:t>
            </a:r>
            <a:endParaRPr lang="en-US" sz="4000" spc="88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571500" lvl="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Hỗ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Trợ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Đa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Dạng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Kiểu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Dữ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Liệu</a:t>
            </a:r>
            <a:endParaRPr lang="en-US" sz="4000" spc="88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571500" lvl="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Thao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Tác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Trên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Mảng</a:t>
            </a:r>
            <a:endParaRPr lang="en-US" sz="4000" spc="88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571500" lvl="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Hỗ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4000" spc="88" dirty="0" err="1">
                <a:solidFill>
                  <a:srgbClr val="000000"/>
                </a:solidFill>
                <a:latin typeface="Montserrat Medium" pitchFamily="2" charset="0"/>
              </a:rPr>
              <a:t>Trợ</a:t>
            </a:r>
            <a:r>
              <a:rPr lang="en-US" sz="4000" spc="88" dirty="0">
                <a:solidFill>
                  <a:srgbClr val="000000"/>
                </a:solidFill>
                <a:latin typeface="Montserrat Medium" pitchFamily="2" charset="0"/>
              </a:rPr>
              <a:t> Broadcasting</a:t>
            </a:r>
          </a:p>
          <a:p>
            <a:pPr marL="571500" lvl="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4000" spc="88" dirty="0">
                <a:solidFill>
                  <a:srgbClr val="000000"/>
                </a:solidFill>
                <a:latin typeface="Montserrat Medium" pitchFamily="2" charset="0"/>
              </a:rPr>
              <a:t>Tích Hợp Với Các Thư Viện Khác</a:t>
            </a:r>
            <a:endParaRPr lang="en-US" sz="4000" spc="88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0" lvl="0" indent="0" algn="just">
              <a:spcBef>
                <a:spcPct val="0"/>
              </a:spcBef>
            </a:pPr>
            <a:endParaRPr lang="en-US" sz="4000" u="none" spc="88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pic>
        <p:nvPicPr>
          <p:cNvPr id="34" name="Hình ảnh 33">
            <a:extLst>
              <a:ext uri="{FF2B5EF4-FFF2-40B4-BE49-F238E27FC236}">
                <a16:creationId xmlns:a16="http://schemas.microsoft.com/office/drawing/2014/main" id="{1680BB56-DE39-66A1-E5B9-CF49FBA3C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24800" y="11988403"/>
            <a:ext cx="7158195" cy="3205162"/>
          </a:xfrm>
          <a:prstGeom prst="rect">
            <a:avLst/>
          </a:prstGeom>
        </p:spPr>
      </p:pic>
      <p:pic>
        <p:nvPicPr>
          <p:cNvPr id="35" name="Hình ảnh 34">
            <a:extLst>
              <a:ext uri="{FF2B5EF4-FFF2-40B4-BE49-F238E27FC236}">
                <a16:creationId xmlns:a16="http://schemas.microsoft.com/office/drawing/2014/main" id="{7C2DDE8C-20AD-321B-3571-DEEA3A16D5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11988403"/>
            <a:ext cx="7353300" cy="3648075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FAF95288-A5EC-0B0F-35BC-03E5848EC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8600" y="3711473"/>
            <a:ext cx="5246485" cy="2864054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09E8A5C7-1623-A36B-1703-1C60265F9F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0815" y="7006885"/>
            <a:ext cx="5246485" cy="29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2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59776" y="0"/>
            <a:ext cx="11897699" cy="10287000"/>
          </a:xfrm>
          <a:custGeom>
            <a:avLst/>
            <a:gdLst/>
            <a:ahLst/>
            <a:cxnLst/>
            <a:rect l="l" t="t" r="r" b="b"/>
            <a:pathLst>
              <a:path w="11897699" h="10287000">
                <a:moveTo>
                  <a:pt x="0" y="0"/>
                </a:moveTo>
                <a:lnTo>
                  <a:pt x="11897699" y="0"/>
                </a:lnTo>
                <a:lnTo>
                  <a:pt x="118976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33400" y="3620006"/>
            <a:ext cx="6697776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spcBef>
                <a:spcPct val="0"/>
              </a:spcBef>
            </a:pPr>
            <a:r>
              <a:rPr lang="en-US" sz="6600" u="none" dirty="0" err="1">
                <a:solidFill>
                  <a:srgbClr val="000000"/>
                </a:solidFill>
                <a:latin typeface="Montserrat Black" pitchFamily="2" charset="0"/>
              </a:rPr>
              <a:t>Thiết</a:t>
            </a:r>
            <a:r>
              <a:rPr lang="en-US" sz="66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6600" u="none" dirty="0" err="1">
                <a:solidFill>
                  <a:srgbClr val="000000"/>
                </a:solidFill>
                <a:latin typeface="Montserrat Black" pitchFamily="2" charset="0"/>
              </a:rPr>
              <a:t>kế</a:t>
            </a:r>
            <a:r>
              <a:rPr lang="en-US" sz="66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</a:p>
          <a:p>
            <a:pPr marL="0" lvl="1" indent="0" algn="l">
              <a:spcBef>
                <a:spcPct val="0"/>
              </a:spcBef>
            </a:pPr>
            <a:r>
              <a:rPr lang="en-US" sz="6600" u="none" dirty="0" err="1">
                <a:solidFill>
                  <a:srgbClr val="000000"/>
                </a:solidFill>
                <a:latin typeface="Montserrat Black" pitchFamily="2" charset="0"/>
              </a:rPr>
              <a:t>ứng</a:t>
            </a:r>
            <a:r>
              <a:rPr lang="en-US" sz="66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6600" u="none" dirty="0" err="1">
                <a:solidFill>
                  <a:srgbClr val="000000"/>
                </a:solidFill>
                <a:latin typeface="Montserrat Black" pitchFamily="2" charset="0"/>
              </a:rPr>
              <a:t>dụng</a:t>
            </a:r>
            <a:r>
              <a:rPr lang="en-US" sz="66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6600" u="none" dirty="0" err="1">
                <a:solidFill>
                  <a:srgbClr val="000000"/>
                </a:solidFill>
                <a:latin typeface="Montserrat Black" pitchFamily="2" charset="0"/>
              </a:rPr>
              <a:t>chỉnh</a:t>
            </a:r>
            <a:r>
              <a:rPr lang="en-US" sz="66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6600" u="none" dirty="0" err="1">
                <a:solidFill>
                  <a:srgbClr val="000000"/>
                </a:solidFill>
                <a:latin typeface="Montserrat Black" pitchFamily="2" charset="0"/>
              </a:rPr>
              <a:t>sửa</a:t>
            </a:r>
            <a:r>
              <a:rPr lang="en-US" sz="66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6600" u="none" dirty="0" err="1">
                <a:solidFill>
                  <a:srgbClr val="000000"/>
                </a:solidFill>
                <a:latin typeface="Montserrat Black" pitchFamily="2" charset="0"/>
              </a:rPr>
              <a:t>ảnh</a:t>
            </a:r>
            <a:endParaRPr lang="en-US" sz="6600" u="none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101210" y="1103276"/>
            <a:ext cx="9469898" cy="1150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01"/>
              </a:lnSpc>
              <a:spcBef>
                <a:spcPct val="0"/>
              </a:spcBef>
            </a:pPr>
            <a:r>
              <a:rPr lang="en-US" sz="9600" u="none" dirty="0" err="1">
                <a:solidFill>
                  <a:srgbClr val="000000"/>
                </a:solidFill>
                <a:latin typeface="Montserrat Black" pitchFamily="2" charset="0"/>
              </a:rPr>
              <a:t>Chương</a:t>
            </a:r>
            <a:r>
              <a:rPr lang="en-US" sz="96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9600" u="none" dirty="0" err="1">
                <a:solidFill>
                  <a:srgbClr val="000000"/>
                </a:solidFill>
                <a:latin typeface="Montserrat Black" pitchFamily="2" charset="0"/>
              </a:rPr>
              <a:t>trình</a:t>
            </a:r>
            <a:endParaRPr lang="en-US" sz="9600" u="none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26" name="Freeform 26"/>
          <p:cNvSpPr/>
          <p:nvPr/>
        </p:nvSpPr>
        <p:spPr>
          <a:xfrm rot="11700000">
            <a:off x="-3295164" y="6828094"/>
            <a:ext cx="5566999" cy="4711261"/>
          </a:xfrm>
          <a:custGeom>
            <a:avLst/>
            <a:gdLst/>
            <a:ahLst/>
            <a:cxnLst/>
            <a:rect l="l" t="t" r="r" b="b"/>
            <a:pathLst>
              <a:path w="5566999" h="4711261">
                <a:moveTo>
                  <a:pt x="0" y="0"/>
                </a:moveTo>
                <a:lnTo>
                  <a:pt x="5566999" y="0"/>
                </a:lnTo>
                <a:lnTo>
                  <a:pt x="5566999" y="4711262"/>
                </a:lnTo>
                <a:lnTo>
                  <a:pt x="0" y="471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1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1714500"/>
            <a:ext cx="16497301" cy="7391400"/>
            <a:chOff x="0" y="0"/>
            <a:chExt cx="4890357" cy="19734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0357" cy="1973457"/>
            </a:xfrm>
            <a:custGeom>
              <a:avLst/>
              <a:gdLst/>
              <a:ahLst/>
              <a:cxnLst/>
              <a:rect l="l" t="t" r="r" b="b"/>
              <a:pathLst>
                <a:path w="4890357" h="1973457">
                  <a:moveTo>
                    <a:pt x="89752" y="0"/>
                  </a:moveTo>
                  <a:lnTo>
                    <a:pt x="4800605" y="0"/>
                  </a:lnTo>
                  <a:cubicBezTo>
                    <a:pt x="4850174" y="0"/>
                    <a:pt x="4890357" y="40183"/>
                    <a:pt x="4890357" y="89752"/>
                  </a:cubicBezTo>
                  <a:lnTo>
                    <a:pt x="4890357" y="1883705"/>
                  </a:lnTo>
                  <a:cubicBezTo>
                    <a:pt x="4890357" y="1933274"/>
                    <a:pt x="4850174" y="1973457"/>
                    <a:pt x="4800605" y="1973457"/>
                  </a:cubicBezTo>
                  <a:lnTo>
                    <a:pt x="89752" y="1973457"/>
                  </a:lnTo>
                  <a:cubicBezTo>
                    <a:pt x="40183" y="1973457"/>
                    <a:pt x="0" y="1933274"/>
                    <a:pt x="0" y="1883705"/>
                  </a:cubicBezTo>
                  <a:lnTo>
                    <a:pt x="0" y="89752"/>
                  </a:lnTo>
                  <a:cubicBezTo>
                    <a:pt x="0" y="40183"/>
                    <a:pt x="40183" y="0"/>
                    <a:pt x="8975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64810"/>
            <a:ext cx="8554626" cy="117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 dirty="0" err="1">
                <a:solidFill>
                  <a:srgbClr val="000000"/>
                </a:solidFill>
                <a:latin typeface="Montserrat Black" pitchFamily="2" charset="0"/>
              </a:rPr>
              <a:t>Mã</a:t>
            </a:r>
            <a:r>
              <a:rPr lang="en-US" sz="7999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7999" dirty="0" err="1">
                <a:solidFill>
                  <a:srgbClr val="000000"/>
                </a:solidFill>
                <a:latin typeface="Montserrat Black" pitchFamily="2" charset="0"/>
              </a:rPr>
              <a:t>Nguồn</a:t>
            </a:r>
            <a:endParaRPr lang="en-US" sz="7999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9E81F7C5-FB2D-7159-C5C1-BBBF62867624}"/>
              </a:ext>
            </a:extLst>
          </p:cNvPr>
          <p:cNvSpPr txBox="1"/>
          <p:nvPr/>
        </p:nvSpPr>
        <p:spPr>
          <a:xfrm>
            <a:off x="1253721" y="1996634"/>
            <a:ext cx="1600558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import cv2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import 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numpy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 as np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 = cv2.imread('pic2.png')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cv2.imshow('Original', 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#gennerating the kernels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kernel_sharpen_1 = 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np.array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([[-1,-1,-1], [-1,9,-1], [-1,-1,-1]])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kernel_sharpen_2 = 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np.array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([[1,1,1], [1,-7,1], [1,1,1]])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kernel_sharpen_3 = 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np.array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([[-1,-1,-1,-1,-1],  [-1,2,2,2,-1], [-1,2,8,2,-1], [-1,2,2,2,-1], [-1,-1,-1,-1,-1]])/8.0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#applying different kernels to the input image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output_1 = cv2.filter2D(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, -1, kernel_sharpen_1)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output_2 = cv2.filter2D(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, -1, kernel_sharpen_2)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output_3 = cv2.filter2D(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, -1, kernel_sharpen_3)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cv2.imshow('Sharpening', output_1)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cv2.imshow('Excessive Sharpening', output_2)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cv2.imshow('Edge Enhancement', output_3)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cv2.waitKey(0)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47147" y="8931948"/>
            <a:ext cx="10633479" cy="1114037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/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Nguồn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: TX2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môn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học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thiết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kế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ứng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dụng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dựa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trên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mã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nguồn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mở</a:t>
            </a:r>
            <a:endParaRPr lang="en-US" sz="2400" i="1" dirty="0">
              <a:solidFill>
                <a:srgbClr val="000000"/>
              </a:solidFill>
              <a:latin typeface="Montserrat Medium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541607"/>
            <a:ext cx="8115302" cy="7564293"/>
            <a:chOff x="0" y="0"/>
            <a:chExt cx="4890357" cy="19734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0357" cy="1973457"/>
            </a:xfrm>
            <a:custGeom>
              <a:avLst/>
              <a:gdLst/>
              <a:ahLst/>
              <a:cxnLst/>
              <a:rect l="l" t="t" r="r" b="b"/>
              <a:pathLst>
                <a:path w="4890357" h="1973457">
                  <a:moveTo>
                    <a:pt x="89752" y="0"/>
                  </a:moveTo>
                  <a:lnTo>
                    <a:pt x="4800605" y="0"/>
                  </a:lnTo>
                  <a:cubicBezTo>
                    <a:pt x="4850174" y="0"/>
                    <a:pt x="4890357" y="40183"/>
                    <a:pt x="4890357" y="89752"/>
                  </a:cubicBezTo>
                  <a:lnTo>
                    <a:pt x="4890357" y="1883705"/>
                  </a:lnTo>
                  <a:cubicBezTo>
                    <a:pt x="4890357" y="1933274"/>
                    <a:pt x="4850174" y="1973457"/>
                    <a:pt x="4800605" y="1973457"/>
                  </a:cubicBezTo>
                  <a:lnTo>
                    <a:pt x="89752" y="1973457"/>
                  </a:lnTo>
                  <a:cubicBezTo>
                    <a:pt x="40183" y="1973457"/>
                    <a:pt x="0" y="1933274"/>
                    <a:pt x="0" y="1883705"/>
                  </a:cubicBezTo>
                  <a:lnTo>
                    <a:pt x="0" y="89752"/>
                  </a:lnTo>
                  <a:cubicBezTo>
                    <a:pt x="0" y="40183"/>
                    <a:pt x="40183" y="0"/>
                    <a:pt x="8975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64810"/>
            <a:ext cx="8554626" cy="117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 dirty="0" err="1">
                <a:solidFill>
                  <a:srgbClr val="000000"/>
                </a:solidFill>
                <a:latin typeface="Montserrat Black" pitchFamily="2" charset="0"/>
              </a:rPr>
              <a:t>Mã</a:t>
            </a:r>
            <a:r>
              <a:rPr lang="en-US" sz="7999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7999" dirty="0" err="1">
                <a:solidFill>
                  <a:srgbClr val="000000"/>
                </a:solidFill>
                <a:latin typeface="Montserrat Black" pitchFamily="2" charset="0"/>
              </a:rPr>
              <a:t>Nguồn</a:t>
            </a:r>
            <a:endParaRPr lang="en-US" sz="7999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9E81F7C5-FB2D-7159-C5C1-BBBF62867624}"/>
              </a:ext>
            </a:extLst>
          </p:cNvPr>
          <p:cNvSpPr txBox="1"/>
          <p:nvPr/>
        </p:nvSpPr>
        <p:spPr>
          <a:xfrm>
            <a:off x="26822400" y="1996634"/>
            <a:ext cx="1600558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import cv2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import 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numpy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 as np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 = cv2.imread('pic2.png')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cv2.imshow('Original', 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#gennerating the kernels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kernel_sharpen_1 = 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np.array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([[-1,-1,-1], [-1,9,-1], [-1,-1,-1]])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kernel_sharpen_2 = 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np.array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([[1,1,1], [1,-7,1], [1,1,1]])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kernel_sharpen_3 = 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np.array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([[-1,-1,-1,-1,-1],  [-1,2,2,2,-1], [-1,2,8,2,-1], [-1,2,2,2,-1], [-1,-1,-1,-1,-1]])/8.0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#applying different kernels to the input image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output_1 = cv2.filter2D(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, -1, kernel_sharpen_1)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output_2 = cv2.filter2D(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, -1, kernel_sharpen_2)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output_3 = cv2.filter2D(</a:t>
            </a:r>
            <a:r>
              <a:rPr lang="en-US" sz="2800" dirty="0" err="1">
                <a:solidFill>
                  <a:srgbClr val="000000"/>
                </a:solidFill>
                <a:latin typeface="Montserrat Medium" pitchFamily="2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, -1, kernel_sharpen_3)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cv2.imshow('Sharpening', output_1)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cv2.imshow('Excessive Sharpening', output_2)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cv2.imshow('Edge Enhancement', output_3)</a:t>
            </a:r>
          </a:p>
          <a:p>
            <a:r>
              <a:rPr lang="en-US" sz="2800" dirty="0">
                <a:solidFill>
                  <a:srgbClr val="000000"/>
                </a:solidFill>
                <a:latin typeface="Montserrat Medium" pitchFamily="2" charset="0"/>
              </a:rPr>
              <a:t>cv2.waitKey(0)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47147" y="8931948"/>
            <a:ext cx="10633479" cy="1114037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/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Nguồn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: TX2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môn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học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thiết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kế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ứng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dụng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dựa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trên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mã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nguồn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mở</a:t>
            </a:r>
            <a:endParaRPr lang="en-US" sz="2400" i="1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E1DA0A44-BFF0-8A2C-1671-348F92876216}"/>
              </a:ext>
            </a:extLst>
          </p:cNvPr>
          <p:cNvSpPr txBox="1"/>
          <p:nvPr/>
        </p:nvSpPr>
        <p:spPr>
          <a:xfrm>
            <a:off x="115618" y="3401653"/>
            <a:ext cx="8554626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vi-VN" sz="3600" dirty="0">
                <a:solidFill>
                  <a:srgbClr val="000000"/>
                </a:solidFill>
                <a:latin typeface="Montserrat Medium" pitchFamily="2" charset="0"/>
              </a:rPr>
              <a:t>Đoạn 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code</a:t>
            </a:r>
            <a:r>
              <a:rPr lang="vi-VN" sz="3600" dirty="0">
                <a:solidFill>
                  <a:srgbClr val="000000"/>
                </a:solidFill>
                <a:latin typeface="Montserrat Medium" pitchFamily="2" charset="0"/>
              </a:rPr>
              <a:t> trên thực hiện việc làm mờ (</a:t>
            </a:r>
            <a:r>
              <a:rPr lang="vi-VN" sz="3600" dirty="0" err="1">
                <a:solidFill>
                  <a:srgbClr val="000000"/>
                </a:solidFill>
                <a:latin typeface="Montserrat Medium" pitchFamily="2" charset="0"/>
              </a:rPr>
              <a:t>sharpening</a:t>
            </a:r>
            <a:r>
              <a:rPr lang="vi-VN" sz="3600" dirty="0">
                <a:solidFill>
                  <a:srgbClr val="000000"/>
                </a:solidFill>
                <a:latin typeface="Montserrat Medium" pitchFamily="2" charset="0"/>
              </a:rPr>
              <a:t>) ảnh bằng cách sử dụng các </a:t>
            </a:r>
            <a:r>
              <a:rPr lang="vi-VN" sz="3600" dirty="0" err="1">
                <a:solidFill>
                  <a:srgbClr val="000000"/>
                </a:solidFill>
                <a:latin typeface="Montserrat Medium" pitchFamily="2" charset="0"/>
              </a:rPr>
              <a:t>kernel</a:t>
            </a:r>
            <a:r>
              <a:rPr lang="vi-VN" sz="3600" dirty="0">
                <a:solidFill>
                  <a:srgbClr val="000000"/>
                </a:solidFill>
                <a:latin typeface="Montserrat Medium" pitchFamily="2" charset="0"/>
              </a:rPr>
              <a:t> khác nhau trong thư viện </a:t>
            </a:r>
            <a:r>
              <a:rPr lang="vi-VN" sz="3600" dirty="0" err="1">
                <a:solidFill>
                  <a:srgbClr val="000000"/>
                </a:solidFill>
                <a:latin typeface="Montserrat Medium" pitchFamily="2" charset="0"/>
              </a:rPr>
              <a:t>OpenCV</a:t>
            </a:r>
            <a:endParaRPr lang="en-US" sz="3600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5D6EC8B-0BDE-4FD1-F079-ED99226C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23" y="1863862"/>
            <a:ext cx="4512855" cy="6479688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4299AC39-A69B-4675-DF83-6F19BA51A391}"/>
              </a:ext>
            </a:extLst>
          </p:cNvPr>
          <p:cNvSpPr txBox="1"/>
          <p:nvPr/>
        </p:nvSpPr>
        <p:spPr>
          <a:xfrm>
            <a:off x="85138" y="5911843"/>
            <a:ext cx="8554626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Sau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đó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hiển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thị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ra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màn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hình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gốc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và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3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sau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khi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đã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được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làm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mờ</a:t>
            </a:r>
            <a:endParaRPr lang="en-US" sz="3600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567681F1-0704-9DD5-2AF4-2597C2133B36}"/>
              </a:ext>
            </a:extLst>
          </p:cNvPr>
          <p:cNvSpPr txBox="1"/>
          <p:nvPr/>
        </p:nvSpPr>
        <p:spPr>
          <a:xfrm>
            <a:off x="448674" y="1859529"/>
            <a:ext cx="3810000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Chức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năng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07874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674" y="3230536"/>
            <a:ext cx="16810628" cy="5875364"/>
            <a:chOff x="0" y="0"/>
            <a:chExt cx="4890357" cy="19734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0357" cy="1973457"/>
            </a:xfrm>
            <a:custGeom>
              <a:avLst/>
              <a:gdLst/>
              <a:ahLst/>
              <a:cxnLst/>
              <a:rect l="l" t="t" r="r" b="b"/>
              <a:pathLst>
                <a:path w="4890357" h="1973457">
                  <a:moveTo>
                    <a:pt x="89752" y="0"/>
                  </a:moveTo>
                  <a:lnTo>
                    <a:pt x="4800605" y="0"/>
                  </a:lnTo>
                  <a:cubicBezTo>
                    <a:pt x="4850174" y="0"/>
                    <a:pt x="4890357" y="40183"/>
                    <a:pt x="4890357" y="89752"/>
                  </a:cubicBezTo>
                  <a:lnTo>
                    <a:pt x="4890357" y="1883705"/>
                  </a:lnTo>
                  <a:cubicBezTo>
                    <a:pt x="4890357" y="1933274"/>
                    <a:pt x="4850174" y="1973457"/>
                    <a:pt x="4800605" y="1973457"/>
                  </a:cubicBezTo>
                  <a:lnTo>
                    <a:pt x="89752" y="1973457"/>
                  </a:lnTo>
                  <a:cubicBezTo>
                    <a:pt x="40183" y="1973457"/>
                    <a:pt x="0" y="1933274"/>
                    <a:pt x="0" y="1883705"/>
                  </a:cubicBezTo>
                  <a:lnTo>
                    <a:pt x="0" y="89752"/>
                  </a:lnTo>
                  <a:cubicBezTo>
                    <a:pt x="0" y="40183"/>
                    <a:pt x="40183" y="0"/>
                    <a:pt x="8975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64810"/>
            <a:ext cx="8554626" cy="117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 dirty="0" err="1">
                <a:solidFill>
                  <a:srgbClr val="000000"/>
                </a:solidFill>
                <a:latin typeface="Montserrat Black" pitchFamily="2" charset="0"/>
              </a:rPr>
              <a:t>Mã</a:t>
            </a:r>
            <a:r>
              <a:rPr lang="en-US" sz="7999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7999" dirty="0" err="1">
                <a:solidFill>
                  <a:srgbClr val="000000"/>
                </a:solidFill>
                <a:latin typeface="Montserrat Black" pitchFamily="2" charset="0"/>
              </a:rPr>
              <a:t>Nguồn</a:t>
            </a:r>
            <a:endParaRPr lang="en-US" sz="7999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47147" y="8931948"/>
            <a:ext cx="10633479" cy="1114037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/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Nguồn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: TX2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môn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học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thiết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kế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ứng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dụng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dựa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trên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mã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nguồn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mở</a:t>
            </a:r>
            <a:endParaRPr lang="en-US" sz="2400" i="1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567681F1-0704-9DD5-2AF4-2597C2133B36}"/>
              </a:ext>
            </a:extLst>
          </p:cNvPr>
          <p:cNvSpPr txBox="1"/>
          <p:nvPr/>
        </p:nvSpPr>
        <p:spPr>
          <a:xfrm>
            <a:off x="448674" y="1859529"/>
            <a:ext cx="6894102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Phân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tích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thuật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toán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:</a:t>
            </a:r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669D7581-106E-EC0D-573F-2F7D81E3D67E}"/>
              </a:ext>
            </a:extLst>
          </p:cNvPr>
          <p:cNvGrpSpPr/>
          <p:nvPr/>
        </p:nvGrpSpPr>
        <p:grpSpPr>
          <a:xfrm>
            <a:off x="1828800" y="3823757"/>
            <a:ext cx="9354726" cy="1877656"/>
            <a:chOff x="551274" y="3479352"/>
            <a:chExt cx="9354726" cy="1877656"/>
          </a:xfrm>
        </p:grpSpPr>
        <p:sp>
          <p:nvSpPr>
            <p:cNvPr id="4" name="TextBox 19">
              <a:extLst>
                <a:ext uri="{FF2B5EF4-FFF2-40B4-BE49-F238E27FC236}">
                  <a16:creationId xmlns:a16="http://schemas.microsoft.com/office/drawing/2014/main" id="{E1DA0A44-BFF0-8A2C-1671-348F92876216}"/>
                </a:ext>
              </a:extLst>
            </p:cNvPr>
            <p:cNvSpPr txBox="1"/>
            <p:nvPr/>
          </p:nvSpPr>
          <p:spPr>
            <a:xfrm>
              <a:off x="551274" y="4495234"/>
              <a:ext cx="9354726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Sử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dụng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‘cv2.imread’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để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đọc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ảnh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từ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file ‘pic2.png’. Sau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đó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gán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vào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biến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‘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img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’</a:t>
              </a:r>
            </a:p>
          </p:txBody>
        </p:sp>
        <p:pic>
          <p:nvPicPr>
            <p:cNvPr id="14" name="Hình ảnh 13">
              <a:extLst>
                <a:ext uri="{FF2B5EF4-FFF2-40B4-BE49-F238E27FC236}">
                  <a16:creationId xmlns:a16="http://schemas.microsoft.com/office/drawing/2014/main" id="{5F9A7064-5253-FC9C-BD9A-A7B79AF8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274" y="3479352"/>
              <a:ext cx="6301713" cy="861774"/>
            </a:xfrm>
            <a:prstGeom prst="rect">
              <a:avLst/>
            </a:prstGeom>
          </p:spPr>
        </p:pic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28E37987-4BF4-A256-FB14-AE3E83F02035}"/>
              </a:ext>
            </a:extLst>
          </p:cNvPr>
          <p:cNvGrpSpPr/>
          <p:nvPr/>
        </p:nvGrpSpPr>
        <p:grpSpPr>
          <a:xfrm>
            <a:off x="1798320" y="6622228"/>
            <a:ext cx="8554626" cy="1707151"/>
            <a:chOff x="1729740" y="6622228"/>
            <a:chExt cx="8554626" cy="1707151"/>
          </a:xfrm>
        </p:grpSpPr>
        <p:pic>
          <p:nvPicPr>
            <p:cNvPr id="16" name="Hình ảnh 15">
              <a:extLst>
                <a:ext uri="{FF2B5EF4-FFF2-40B4-BE49-F238E27FC236}">
                  <a16:creationId xmlns:a16="http://schemas.microsoft.com/office/drawing/2014/main" id="{63EF7373-A56A-FEE5-7B8D-88444BF0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0220" y="6622228"/>
              <a:ext cx="5395329" cy="650330"/>
            </a:xfrm>
            <a:prstGeom prst="rect">
              <a:avLst/>
            </a:prstGeom>
          </p:spPr>
        </p:pic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C352EFB4-5F9E-AF75-9398-FE4F4FC05DA9}"/>
                </a:ext>
              </a:extLst>
            </p:cNvPr>
            <p:cNvSpPr txBox="1"/>
            <p:nvPr/>
          </p:nvSpPr>
          <p:spPr>
            <a:xfrm>
              <a:off x="1729740" y="7467605"/>
              <a:ext cx="8554626" cy="861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/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Sử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dụng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‘cv2.imshow’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để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hiển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thị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ảnh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’.</a:t>
              </a:r>
            </a:p>
            <a:p>
              <a:pPr algn="just"/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Hiển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thị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ảnh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gốc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với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ontserrat Medium" pitchFamily="2" charset="0"/>
                </a:rPr>
                <a:t>tên</a:t>
              </a:r>
              <a:r>
                <a:rPr lang="en-US" sz="2800" dirty="0">
                  <a:solidFill>
                    <a:srgbClr val="000000"/>
                  </a:solidFill>
                  <a:latin typeface="Montserrat Medium" pitchFamily="2" charset="0"/>
                </a:rPr>
                <a:t> ‘Original’</a:t>
              </a:r>
            </a:p>
          </p:txBody>
        </p:sp>
      </p:grp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AC77C518-D280-AF0B-AF91-DEB31E174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9740" y="3800897"/>
            <a:ext cx="3276600" cy="458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18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674" y="3230536"/>
            <a:ext cx="16810628" cy="5875364"/>
            <a:chOff x="0" y="0"/>
            <a:chExt cx="4890357" cy="19734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0357" cy="1973457"/>
            </a:xfrm>
            <a:custGeom>
              <a:avLst/>
              <a:gdLst/>
              <a:ahLst/>
              <a:cxnLst/>
              <a:rect l="l" t="t" r="r" b="b"/>
              <a:pathLst>
                <a:path w="4890357" h="1973457">
                  <a:moveTo>
                    <a:pt x="89752" y="0"/>
                  </a:moveTo>
                  <a:lnTo>
                    <a:pt x="4800605" y="0"/>
                  </a:lnTo>
                  <a:cubicBezTo>
                    <a:pt x="4850174" y="0"/>
                    <a:pt x="4890357" y="40183"/>
                    <a:pt x="4890357" y="89752"/>
                  </a:cubicBezTo>
                  <a:lnTo>
                    <a:pt x="4890357" y="1883705"/>
                  </a:lnTo>
                  <a:cubicBezTo>
                    <a:pt x="4890357" y="1933274"/>
                    <a:pt x="4850174" y="1973457"/>
                    <a:pt x="4800605" y="1973457"/>
                  </a:cubicBezTo>
                  <a:lnTo>
                    <a:pt x="89752" y="1973457"/>
                  </a:lnTo>
                  <a:cubicBezTo>
                    <a:pt x="40183" y="1973457"/>
                    <a:pt x="0" y="1933274"/>
                    <a:pt x="0" y="1883705"/>
                  </a:cubicBezTo>
                  <a:lnTo>
                    <a:pt x="0" y="89752"/>
                  </a:lnTo>
                  <a:cubicBezTo>
                    <a:pt x="0" y="40183"/>
                    <a:pt x="40183" y="0"/>
                    <a:pt x="8975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64810"/>
            <a:ext cx="8554626" cy="117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 dirty="0" err="1">
                <a:solidFill>
                  <a:srgbClr val="000000"/>
                </a:solidFill>
                <a:latin typeface="Montserrat Black" pitchFamily="2" charset="0"/>
              </a:rPr>
              <a:t>Mã</a:t>
            </a:r>
            <a:r>
              <a:rPr lang="en-US" sz="7999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7999" dirty="0" err="1">
                <a:solidFill>
                  <a:srgbClr val="000000"/>
                </a:solidFill>
                <a:latin typeface="Montserrat Black" pitchFamily="2" charset="0"/>
              </a:rPr>
              <a:t>Nguồn</a:t>
            </a:r>
            <a:endParaRPr lang="en-US" sz="7999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47147" y="8931948"/>
            <a:ext cx="10633479" cy="1114037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/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Nguồn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: TX2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môn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học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thiết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kế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ứng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dụng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dựa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trên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mã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nguồn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mở</a:t>
            </a:r>
            <a:endParaRPr lang="en-US" sz="2400" i="1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567681F1-0704-9DD5-2AF4-2597C2133B36}"/>
              </a:ext>
            </a:extLst>
          </p:cNvPr>
          <p:cNvSpPr txBox="1"/>
          <p:nvPr/>
        </p:nvSpPr>
        <p:spPr>
          <a:xfrm>
            <a:off x="448674" y="1859529"/>
            <a:ext cx="6894102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Phân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tích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thuật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toán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: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F18E309-01FC-F032-4B12-955B40E2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91" y="3541887"/>
            <a:ext cx="16032994" cy="1601613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46F2D501-AAB5-E203-28BA-D653D24AD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08" y="4726255"/>
            <a:ext cx="9388810" cy="3897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Montserrat Medium" pitchFamily="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Tạo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ba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kernel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khác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nhau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cho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quá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trình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làm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mờ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kernel_sharpen_1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và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kernel_sharpen_2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là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hai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kernel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cơ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bản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cho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việc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làm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mờ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kernel_sharpen_3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là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một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kernel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phức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tạp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hơn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được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sử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dụng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để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tăng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cường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cạnh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 Medium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3850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674" y="3230536"/>
            <a:ext cx="16810628" cy="5875364"/>
            <a:chOff x="0" y="0"/>
            <a:chExt cx="4890357" cy="19734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0357" cy="1973457"/>
            </a:xfrm>
            <a:custGeom>
              <a:avLst/>
              <a:gdLst/>
              <a:ahLst/>
              <a:cxnLst/>
              <a:rect l="l" t="t" r="r" b="b"/>
              <a:pathLst>
                <a:path w="4890357" h="1973457">
                  <a:moveTo>
                    <a:pt x="89752" y="0"/>
                  </a:moveTo>
                  <a:lnTo>
                    <a:pt x="4800605" y="0"/>
                  </a:lnTo>
                  <a:cubicBezTo>
                    <a:pt x="4850174" y="0"/>
                    <a:pt x="4890357" y="40183"/>
                    <a:pt x="4890357" y="89752"/>
                  </a:cubicBezTo>
                  <a:lnTo>
                    <a:pt x="4890357" y="1883705"/>
                  </a:lnTo>
                  <a:cubicBezTo>
                    <a:pt x="4890357" y="1933274"/>
                    <a:pt x="4850174" y="1973457"/>
                    <a:pt x="4800605" y="1973457"/>
                  </a:cubicBezTo>
                  <a:lnTo>
                    <a:pt x="89752" y="1973457"/>
                  </a:lnTo>
                  <a:cubicBezTo>
                    <a:pt x="40183" y="1973457"/>
                    <a:pt x="0" y="1933274"/>
                    <a:pt x="0" y="1883705"/>
                  </a:cubicBezTo>
                  <a:lnTo>
                    <a:pt x="0" y="89752"/>
                  </a:lnTo>
                  <a:cubicBezTo>
                    <a:pt x="0" y="40183"/>
                    <a:pt x="40183" y="0"/>
                    <a:pt x="8975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64810"/>
            <a:ext cx="8554626" cy="117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 dirty="0" err="1">
                <a:solidFill>
                  <a:srgbClr val="000000"/>
                </a:solidFill>
                <a:latin typeface="Montserrat Black" pitchFamily="2" charset="0"/>
              </a:rPr>
              <a:t>Mã</a:t>
            </a:r>
            <a:r>
              <a:rPr lang="en-US" sz="7999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7999" dirty="0" err="1">
                <a:solidFill>
                  <a:srgbClr val="000000"/>
                </a:solidFill>
                <a:latin typeface="Montserrat Black" pitchFamily="2" charset="0"/>
              </a:rPr>
              <a:t>Nguồn</a:t>
            </a:r>
            <a:endParaRPr lang="en-US" sz="7999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47147" y="8931948"/>
            <a:ext cx="10633479" cy="1114037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/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Nguồn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: TX2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môn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học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thiết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kế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ứng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dụng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dựa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trên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mã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nguồn</a:t>
            </a: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Montserrat Medium" pitchFamily="2" charset="0"/>
              </a:rPr>
              <a:t>mở</a:t>
            </a:r>
            <a:endParaRPr lang="en-US" sz="2400" i="1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567681F1-0704-9DD5-2AF4-2597C2133B36}"/>
              </a:ext>
            </a:extLst>
          </p:cNvPr>
          <p:cNvSpPr txBox="1"/>
          <p:nvPr/>
        </p:nvSpPr>
        <p:spPr>
          <a:xfrm>
            <a:off x="448674" y="1859529"/>
            <a:ext cx="6894102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Phân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tích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thuật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Montserrat Black" pitchFamily="2" charset="0"/>
              </a:rPr>
              <a:t>toán</a:t>
            </a:r>
            <a:r>
              <a:rPr lang="en-US" sz="4400" dirty="0">
                <a:solidFill>
                  <a:srgbClr val="000000"/>
                </a:solidFill>
                <a:latin typeface="Montserrat Black" pitchFamily="2" charset="0"/>
              </a:rPr>
              <a:t>: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6D03C03F-F199-7F51-2743-AFA46C4E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8" y="3555702"/>
            <a:ext cx="7220781" cy="159509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61F14A5-C279-1DCB-70B0-3B1A9642A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74" y="4373137"/>
            <a:ext cx="16810628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Medium" pitchFamily="2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Sử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dụng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cv2.filter2D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để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áp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dụng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các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kernel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lên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ảnh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gốc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output_1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,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output_2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output_3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lần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lượt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là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ảnh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sau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khi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áp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dụng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kernel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kernel_sharpen_1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,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kernel_sharpen_2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kernel_sharpen_3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Montserrat Medium" pitchFamily="2" charset="0"/>
              </a:rPr>
              <a:t>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4400" dirty="0">
                <a:solidFill>
                  <a:srgbClr val="374151"/>
                </a:solidFill>
                <a:latin typeface="Montserrat Medium" pitchFamily="2" charset="0"/>
              </a:rPr>
              <a:t>Show </a:t>
            </a:r>
            <a:r>
              <a:rPr lang="en-US" altLang="en-US" sz="4400" dirty="0" err="1">
                <a:solidFill>
                  <a:srgbClr val="374151"/>
                </a:solidFill>
                <a:latin typeface="Montserrat Medium" pitchFamily="2" charset="0"/>
              </a:rPr>
              <a:t>ảnh</a:t>
            </a:r>
            <a:r>
              <a:rPr lang="en-US" altLang="en-US" sz="44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altLang="en-US" sz="4400" dirty="0" err="1">
                <a:solidFill>
                  <a:srgbClr val="374151"/>
                </a:solidFill>
                <a:latin typeface="Montserrat Medium" pitchFamily="2" charset="0"/>
              </a:rPr>
              <a:t>sau</a:t>
            </a:r>
            <a:r>
              <a:rPr lang="en-US" altLang="en-US" sz="44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altLang="en-US" sz="4400" dirty="0" err="1">
                <a:solidFill>
                  <a:srgbClr val="374151"/>
                </a:solidFill>
                <a:latin typeface="Montserrat Medium" pitchFamily="2" charset="0"/>
              </a:rPr>
              <a:t>khi</a:t>
            </a:r>
            <a:r>
              <a:rPr lang="en-US" altLang="en-US" sz="44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altLang="en-US" sz="4400" dirty="0" err="1">
                <a:solidFill>
                  <a:srgbClr val="374151"/>
                </a:solidFill>
                <a:latin typeface="Montserrat Medium" pitchFamily="2" charset="0"/>
              </a:rPr>
              <a:t>áp</a:t>
            </a:r>
            <a:r>
              <a:rPr lang="en-US" altLang="en-US" sz="44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altLang="en-US" sz="4400" dirty="0" err="1">
                <a:solidFill>
                  <a:srgbClr val="374151"/>
                </a:solidFill>
                <a:latin typeface="Montserrat Medium" pitchFamily="2" charset="0"/>
              </a:rPr>
              <a:t>dụng</a:t>
            </a:r>
            <a:r>
              <a:rPr lang="en-US" altLang="en-US" sz="44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altLang="en-US" sz="4400" dirty="0" err="1">
                <a:solidFill>
                  <a:srgbClr val="374151"/>
                </a:solidFill>
                <a:latin typeface="Montserrat Medium" pitchFamily="2" charset="0"/>
              </a:rPr>
              <a:t>lên</a:t>
            </a:r>
            <a:r>
              <a:rPr lang="en-US" altLang="en-US" sz="44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altLang="en-US" sz="4400" dirty="0" err="1">
                <a:solidFill>
                  <a:srgbClr val="374151"/>
                </a:solidFill>
                <a:latin typeface="Montserrat Medium" pitchFamily="2" charset="0"/>
              </a:rPr>
              <a:t>màn</a:t>
            </a:r>
            <a:r>
              <a:rPr lang="en-US" altLang="en-US" sz="44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altLang="en-US" sz="4400" dirty="0" err="1">
                <a:solidFill>
                  <a:srgbClr val="374151"/>
                </a:solidFill>
                <a:latin typeface="Montserrat Medium" pitchFamily="2" charset="0"/>
              </a:rPr>
              <a:t>hình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Montserrat Medium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Medium" pitchFamily="2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1CDE400C-3C48-AB2E-8E67-CA42ACD2F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595482"/>
            <a:ext cx="8287581" cy="15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65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6DA4DED0-21E7-5AD5-6C7B-8CC208B7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648986"/>
            <a:ext cx="7942074" cy="69890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/>
          <p:cNvSpPr txBox="1"/>
          <p:nvPr/>
        </p:nvSpPr>
        <p:spPr>
          <a:xfrm>
            <a:off x="9359933" y="2247900"/>
            <a:ext cx="7942074" cy="534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490472">
              <a:lnSpc>
                <a:spcPts val="1408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736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Chương</a:t>
            </a:r>
            <a:r>
              <a:rPr lang="en-US" sz="11736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11736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trình</a:t>
            </a:r>
            <a:r>
              <a:rPr lang="en-US" sz="11736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11736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chính</a:t>
            </a:r>
            <a:endParaRPr lang="en-US" sz="7200" u="none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898" y="8217214"/>
            <a:ext cx="2400815" cy="2278592"/>
          </a:xfrm>
          <a:custGeom>
            <a:avLst/>
            <a:gdLst/>
            <a:ahLst/>
            <a:cxnLst/>
            <a:rect l="l" t="t" r="r" b="b"/>
            <a:pathLst>
              <a:path w="2400815" h="2278592">
                <a:moveTo>
                  <a:pt x="0" y="0"/>
                </a:moveTo>
                <a:lnTo>
                  <a:pt x="2400815" y="0"/>
                </a:lnTo>
                <a:lnTo>
                  <a:pt x="2400815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9800000">
            <a:off x="15938006" y="-969916"/>
            <a:ext cx="3380012" cy="3380012"/>
          </a:xfrm>
          <a:custGeom>
            <a:avLst/>
            <a:gdLst/>
            <a:ahLst/>
            <a:cxnLst/>
            <a:rect l="l" t="t" r="r" b="b"/>
            <a:pathLst>
              <a:path w="2400815" h="2400815">
                <a:moveTo>
                  <a:pt x="0" y="0"/>
                </a:moveTo>
                <a:lnTo>
                  <a:pt x="2400815" y="0"/>
                </a:lnTo>
                <a:lnTo>
                  <a:pt x="2400815" y="2400814"/>
                </a:lnTo>
                <a:lnTo>
                  <a:pt x="0" y="2400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8599815" y="7027843"/>
            <a:ext cx="2393801" cy="2069730"/>
          </a:xfrm>
          <a:custGeom>
            <a:avLst/>
            <a:gdLst/>
            <a:ahLst/>
            <a:cxnLst/>
            <a:rect l="l" t="t" r="r" b="b"/>
            <a:pathLst>
              <a:path w="2393801" h="2069730">
                <a:moveTo>
                  <a:pt x="0" y="0"/>
                </a:moveTo>
                <a:lnTo>
                  <a:pt x="2393800" y="0"/>
                </a:lnTo>
                <a:lnTo>
                  <a:pt x="2393800" y="2069730"/>
                </a:lnTo>
                <a:lnTo>
                  <a:pt x="0" y="2069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9936604" y="9650657"/>
            <a:ext cx="2689560" cy="2278592"/>
          </a:xfrm>
          <a:custGeom>
            <a:avLst/>
            <a:gdLst/>
            <a:ahLst/>
            <a:cxnLst/>
            <a:rect l="l" t="t" r="r" b="b"/>
            <a:pathLst>
              <a:path w="2689560" h="2278592">
                <a:moveTo>
                  <a:pt x="0" y="0"/>
                </a:moveTo>
                <a:lnTo>
                  <a:pt x="2689560" y="0"/>
                </a:lnTo>
                <a:lnTo>
                  <a:pt x="2689560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43E63EF-70E2-82E1-E0D6-FE370CDCDD04}"/>
              </a:ext>
            </a:extLst>
          </p:cNvPr>
          <p:cNvSpPr txBox="1"/>
          <p:nvPr/>
        </p:nvSpPr>
        <p:spPr>
          <a:xfrm>
            <a:off x="2628376" y="8572500"/>
            <a:ext cx="5022517" cy="525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000000"/>
                </a:solidFill>
                <a:latin typeface="Montserrat Medium" pitchFamily="2" charset="0"/>
              </a:rPr>
              <a:t>Giao </a:t>
            </a:r>
            <a:r>
              <a:rPr lang="en-US" sz="2000" kern="1200" dirty="0" err="1">
                <a:solidFill>
                  <a:srgbClr val="000000"/>
                </a:solidFill>
                <a:latin typeface="Montserrat Medium" pitchFamily="2" charset="0"/>
              </a:rPr>
              <a:t>diện</a:t>
            </a:r>
            <a:r>
              <a:rPr lang="en-US" sz="2000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latin typeface="Montserrat Medium" pitchFamily="2" charset="0"/>
              </a:rPr>
              <a:t>chính</a:t>
            </a:r>
            <a:r>
              <a:rPr lang="en-US" sz="2000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latin typeface="Montserrat Medium" pitchFamily="2" charset="0"/>
              </a:rPr>
              <a:t>của</a:t>
            </a:r>
            <a:r>
              <a:rPr lang="en-US" sz="2000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latin typeface="Montserrat Medium" pitchFamily="2" charset="0"/>
              </a:rPr>
              <a:t>chương</a:t>
            </a:r>
            <a:r>
              <a:rPr lang="en-US" sz="2000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latin typeface="Montserrat Medium" pitchFamily="2" charset="0"/>
              </a:rPr>
              <a:t>trình</a:t>
            </a:r>
            <a:endParaRPr lang="en-US" sz="2000" kern="1200" dirty="0">
              <a:solidFill>
                <a:srgbClr val="000000"/>
              </a:solidFill>
              <a:latin typeface="Montserrat Medium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6DA4DED0-21E7-5AD5-6C7B-8CC208B7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64878" y="1648986"/>
            <a:ext cx="7942074" cy="69890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/>
          <p:cNvSpPr txBox="1"/>
          <p:nvPr/>
        </p:nvSpPr>
        <p:spPr>
          <a:xfrm>
            <a:off x="667393" y="720090"/>
            <a:ext cx="7942074" cy="152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490472">
              <a:lnSpc>
                <a:spcPts val="1408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Chương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trình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chính</a:t>
            </a:r>
            <a:endParaRPr lang="en-US" sz="3200" u="none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630283" y="4219890"/>
            <a:ext cx="2400815" cy="2278592"/>
          </a:xfrm>
          <a:custGeom>
            <a:avLst/>
            <a:gdLst/>
            <a:ahLst/>
            <a:cxnLst/>
            <a:rect l="l" t="t" r="r" b="b"/>
            <a:pathLst>
              <a:path w="2400815" h="2278592">
                <a:moveTo>
                  <a:pt x="0" y="0"/>
                </a:moveTo>
                <a:lnTo>
                  <a:pt x="2400815" y="0"/>
                </a:lnTo>
                <a:lnTo>
                  <a:pt x="2400815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91697">
            <a:off x="-1950567" y="6770671"/>
            <a:ext cx="5906580" cy="5906580"/>
          </a:xfrm>
          <a:custGeom>
            <a:avLst/>
            <a:gdLst/>
            <a:ahLst/>
            <a:cxnLst/>
            <a:rect l="l" t="t" r="r" b="b"/>
            <a:pathLst>
              <a:path w="2400815" h="2400815">
                <a:moveTo>
                  <a:pt x="0" y="0"/>
                </a:moveTo>
                <a:lnTo>
                  <a:pt x="2400815" y="0"/>
                </a:lnTo>
                <a:lnTo>
                  <a:pt x="2400815" y="2400814"/>
                </a:lnTo>
                <a:lnTo>
                  <a:pt x="0" y="2400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49939" y="7949193"/>
            <a:ext cx="3742027" cy="3235434"/>
          </a:xfrm>
          <a:custGeom>
            <a:avLst/>
            <a:gdLst/>
            <a:ahLst/>
            <a:cxnLst/>
            <a:rect l="l" t="t" r="r" b="b"/>
            <a:pathLst>
              <a:path w="2393801" h="2069730">
                <a:moveTo>
                  <a:pt x="0" y="0"/>
                </a:moveTo>
                <a:lnTo>
                  <a:pt x="2393800" y="0"/>
                </a:lnTo>
                <a:lnTo>
                  <a:pt x="2393800" y="2069730"/>
                </a:lnTo>
                <a:lnTo>
                  <a:pt x="0" y="2069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5433786" y="4219890"/>
            <a:ext cx="2689560" cy="2278592"/>
          </a:xfrm>
          <a:custGeom>
            <a:avLst/>
            <a:gdLst/>
            <a:ahLst/>
            <a:cxnLst/>
            <a:rect l="l" t="t" r="r" b="b"/>
            <a:pathLst>
              <a:path w="2689560" h="2278592">
                <a:moveTo>
                  <a:pt x="0" y="0"/>
                </a:moveTo>
                <a:lnTo>
                  <a:pt x="2689560" y="0"/>
                </a:lnTo>
                <a:lnTo>
                  <a:pt x="2689560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43E63EF-70E2-82E1-E0D6-FE370CDCDD04}"/>
              </a:ext>
            </a:extLst>
          </p:cNvPr>
          <p:cNvSpPr txBox="1"/>
          <p:nvPr/>
        </p:nvSpPr>
        <p:spPr>
          <a:xfrm>
            <a:off x="1049946" y="2404419"/>
            <a:ext cx="5022517" cy="57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chính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C545E73-0242-302D-B7B4-31FFDBBC4C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74"/>
          <a:stretch/>
        </p:blipFill>
        <p:spPr>
          <a:xfrm>
            <a:off x="9397803" y="1284731"/>
            <a:ext cx="2537001" cy="8069161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5D0468CD-8F52-3D2E-802D-1AE4B16DC8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42794" y="2514008"/>
            <a:ext cx="5300965" cy="1477620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0C57E6ED-716A-9205-ED0F-49A107E307D9}"/>
              </a:ext>
            </a:extLst>
          </p:cNvPr>
          <p:cNvSpPr txBox="1"/>
          <p:nvPr/>
        </p:nvSpPr>
        <p:spPr>
          <a:xfrm>
            <a:off x="1640158" y="3252818"/>
            <a:ext cx="5022517" cy="5385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endParaRPr lang="en-US" sz="3200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Cắt</a:t>
            </a:r>
            <a:r>
              <a:rPr lang="en-US" sz="3200" i="1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V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ẽ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màu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lên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Bộ</a:t>
            </a:r>
            <a:r>
              <a:rPr lang="en-US" sz="3200" i="1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lọc</a:t>
            </a:r>
            <a:endParaRPr lang="en-US" sz="3200" i="1" kern="1200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Làm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mờ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,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mịn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Xoay</a:t>
            </a:r>
            <a:r>
              <a:rPr lang="en-US" sz="3200" i="1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endParaRPr lang="en-US" sz="3200" i="1" kern="1200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Lật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L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ưu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đã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chỉnh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sửa</a:t>
            </a:r>
            <a:endParaRPr lang="en-US" sz="2400" i="1" kern="1200" dirty="0">
              <a:solidFill>
                <a:srgbClr val="000000"/>
              </a:solidFill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255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2257" y="612945"/>
            <a:ext cx="10175918" cy="11139637"/>
            <a:chOff x="-3307942" y="-10286484"/>
            <a:chExt cx="13567889" cy="14852842"/>
          </a:xfrm>
        </p:grpSpPr>
        <p:sp>
          <p:nvSpPr>
            <p:cNvPr id="3" name="Freeform 3"/>
            <p:cNvSpPr/>
            <p:nvPr/>
          </p:nvSpPr>
          <p:spPr>
            <a:xfrm>
              <a:off x="-3307942" y="2766908"/>
              <a:ext cx="1799451" cy="1799450"/>
            </a:xfrm>
            <a:custGeom>
              <a:avLst/>
              <a:gdLst/>
              <a:ahLst/>
              <a:cxnLst/>
              <a:rect l="l" t="t" r="r" b="b"/>
              <a:pathLst>
                <a:path w="1240650" h="1240650">
                  <a:moveTo>
                    <a:pt x="0" y="0"/>
                  </a:moveTo>
                  <a:lnTo>
                    <a:pt x="1240650" y="0"/>
                  </a:lnTo>
                  <a:lnTo>
                    <a:pt x="1240650" y="1240650"/>
                  </a:lnTo>
                  <a:lnTo>
                    <a:pt x="0" y="1240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9664" y="-10286484"/>
              <a:ext cx="10279611" cy="5543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Trường</a:t>
              </a:r>
              <a:r>
                <a:rPr lang="en-US" sz="2800" b="1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Đại</a:t>
              </a:r>
              <a:r>
                <a:rPr lang="en-US" sz="2800" b="1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học</a:t>
              </a:r>
              <a:r>
                <a:rPr lang="en-US" sz="2800" b="1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Công</a:t>
              </a:r>
              <a:r>
                <a:rPr lang="en-US" sz="2800" b="1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nghiệp</a:t>
              </a:r>
              <a:r>
                <a:rPr lang="en-US" sz="2800" b="1" u="none" dirty="0">
                  <a:solidFill>
                    <a:srgbClr val="000000"/>
                  </a:solidFill>
                  <a:latin typeface="Montserrat Black" pitchFamily="2" charset="0"/>
                </a:rPr>
                <a:t> Hà </a:t>
              </a:r>
              <a:r>
                <a:rPr lang="en-US" sz="2800" b="1" u="none" dirty="0" err="1">
                  <a:solidFill>
                    <a:srgbClr val="000000"/>
                  </a:solidFill>
                  <a:latin typeface="Montserrat Black" pitchFamily="2" charset="0"/>
                </a:rPr>
                <a:t>Nội</a:t>
              </a:r>
              <a:endParaRPr lang="en-US" sz="2800" b="1" u="none" dirty="0">
                <a:solidFill>
                  <a:srgbClr val="000000"/>
                </a:solidFill>
                <a:latin typeface="Montserrat Black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3952" y="820822"/>
            <a:ext cx="17030699" cy="3550808"/>
            <a:chOff x="-19664" y="-1163020"/>
            <a:chExt cx="22707599" cy="4734412"/>
          </a:xfrm>
        </p:grpSpPr>
        <p:sp>
          <p:nvSpPr>
            <p:cNvPr id="6" name="TextBox 6"/>
            <p:cNvSpPr txBox="1"/>
            <p:nvPr/>
          </p:nvSpPr>
          <p:spPr>
            <a:xfrm>
              <a:off x="-19664" y="-1163020"/>
              <a:ext cx="22707599" cy="38987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853"/>
                </a:lnSpc>
              </a:pPr>
              <a:r>
                <a:rPr lang="en-US" sz="6600" spc="347" dirty="0" err="1">
                  <a:solidFill>
                    <a:srgbClr val="000000"/>
                  </a:solidFill>
                  <a:latin typeface="Montserrat Black" pitchFamily="2" charset="0"/>
                </a:rPr>
                <a:t>Thiết</a:t>
              </a:r>
              <a:r>
                <a:rPr lang="en-US" sz="66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6600" spc="347" dirty="0" err="1">
                  <a:solidFill>
                    <a:srgbClr val="000000"/>
                  </a:solidFill>
                  <a:latin typeface="Montserrat Black" pitchFamily="2" charset="0"/>
                </a:rPr>
                <a:t>kế</a:t>
              </a:r>
              <a:r>
                <a:rPr lang="en-US" sz="66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6600" spc="347" dirty="0" err="1">
                  <a:solidFill>
                    <a:srgbClr val="000000"/>
                  </a:solidFill>
                  <a:latin typeface="Montserrat Black" pitchFamily="2" charset="0"/>
                </a:rPr>
                <a:t>phần</a:t>
              </a:r>
              <a:r>
                <a:rPr lang="en-US" sz="66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6600" spc="347" dirty="0" err="1">
                  <a:solidFill>
                    <a:srgbClr val="000000"/>
                  </a:solidFill>
                  <a:latin typeface="Montserrat Black" pitchFamily="2" charset="0"/>
                </a:rPr>
                <a:t>mềm</a:t>
              </a:r>
              <a:r>
                <a:rPr lang="en-US" sz="66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6600" spc="347" dirty="0" err="1">
                  <a:solidFill>
                    <a:srgbClr val="000000"/>
                  </a:solidFill>
                  <a:latin typeface="Montserrat Black" pitchFamily="2" charset="0"/>
                </a:rPr>
                <a:t>dựa</a:t>
              </a:r>
              <a:r>
                <a:rPr lang="en-US" sz="66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6600" spc="347" dirty="0" err="1">
                  <a:solidFill>
                    <a:srgbClr val="000000"/>
                  </a:solidFill>
                  <a:latin typeface="Montserrat Black" pitchFamily="2" charset="0"/>
                </a:rPr>
                <a:t>trên</a:t>
              </a:r>
              <a:r>
                <a:rPr lang="en-US" sz="66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</a:p>
            <a:p>
              <a:pPr>
                <a:lnSpc>
                  <a:spcPts val="11853"/>
                </a:lnSpc>
              </a:pPr>
              <a:r>
                <a:rPr lang="en-US" sz="6600" spc="347" dirty="0" err="1">
                  <a:solidFill>
                    <a:srgbClr val="000000"/>
                  </a:solidFill>
                  <a:latin typeface="Montserrat Black" pitchFamily="2" charset="0"/>
                </a:rPr>
                <a:t>mã</a:t>
              </a:r>
              <a:r>
                <a:rPr lang="en-US" sz="66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6600" spc="347" dirty="0" err="1">
                  <a:solidFill>
                    <a:srgbClr val="000000"/>
                  </a:solidFill>
                  <a:latin typeface="Montserrat Black" pitchFamily="2" charset="0"/>
                </a:rPr>
                <a:t>nguồn</a:t>
              </a:r>
              <a:r>
                <a:rPr lang="en-US" sz="6600" spc="347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6600" spc="347" dirty="0" err="1">
                  <a:solidFill>
                    <a:srgbClr val="000000"/>
                  </a:solidFill>
                  <a:latin typeface="Montserrat Black" pitchFamily="2" charset="0"/>
                </a:rPr>
                <a:t>mở</a:t>
              </a:r>
              <a:endParaRPr lang="en-US" sz="6600" spc="347" dirty="0">
                <a:solidFill>
                  <a:srgbClr val="000000"/>
                </a:solidFill>
                <a:latin typeface="Montserrat Black" pitchFamily="2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9664" y="2753722"/>
              <a:ext cx="11874503" cy="817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 dirty="0" err="1">
                  <a:solidFill>
                    <a:srgbClr val="000000"/>
                  </a:solidFill>
                  <a:latin typeface="Montserrat Medium" pitchFamily="2" charset="0"/>
                </a:rPr>
                <a:t>Lớp</a:t>
              </a:r>
              <a:r>
                <a:rPr lang="en-US" sz="3699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699" dirty="0" err="1">
                  <a:solidFill>
                    <a:srgbClr val="000000"/>
                  </a:solidFill>
                  <a:latin typeface="Montserrat Medium" pitchFamily="2" charset="0"/>
                </a:rPr>
                <a:t>ưu</a:t>
              </a:r>
              <a:r>
                <a:rPr lang="en-US" sz="3699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699" dirty="0" err="1">
                  <a:solidFill>
                    <a:srgbClr val="000000"/>
                  </a:solidFill>
                  <a:latin typeface="Montserrat Medium" pitchFamily="2" charset="0"/>
                </a:rPr>
                <a:t>tiên</a:t>
              </a:r>
              <a:r>
                <a:rPr lang="en-US" sz="3699" dirty="0">
                  <a:solidFill>
                    <a:srgbClr val="000000"/>
                  </a:solidFill>
                  <a:latin typeface="Montserrat Medium" pitchFamily="2" charset="0"/>
                </a:rPr>
                <a:t>: 20231FE6073001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172765" y="-5151789"/>
            <a:ext cx="8275151" cy="18621426"/>
            <a:chOff x="0" y="0"/>
            <a:chExt cx="11033535" cy="24828568"/>
          </a:xfrm>
        </p:grpSpPr>
        <p:sp>
          <p:nvSpPr>
            <p:cNvPr id="9" name="Freeform 9"/>
            <p:cNvSpPr/>
            <p:nvPr/>
          </p:nvSpPr>
          <p:spPr>
            <a:xfrm>
              <a:off x="0" y="11208012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742966" y="271603"/>
            <a:ext cx="8742773" cy="10806185"/>
            <a:chOff x="-121920" y="-120651"/>
            <a:chExt cx="6333490" cy="7828280"/>
          </a:xfrm>
          <a:blipFill dpi="0" rotWithShape="1">
            <a:blip r:embed="rId6"/>
            <a:srcRect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-121920" y="-120651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C067EE7C-8CA8-1D43-02B3-D6D9A81D10BF}"/>
              </a:ext>
            </a:extLst>
          </p:cNvPr>
          <p:cNvGrpSpPr/>
          <p:nvPr/>
        </p:nvGrpSpPr>
        <p:grpSpPr>
          <a:xfrm>
            <a:off x="-1734120" y="5269942"/>
            <a:ext cx="10897785" cy="2159558"/>
            <a:chOff x="-1734120" y="5269942"/>
            <a:chExt cx="10897785" cy="2159558"/>
          </a:xfrm>
        </p:grpSpPr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0FA9AD03-63B9-BA58-B956-41756EEA9ECD}"/>
                </a:ext>
              </a:extLst>
            </p:cNvPr>
            <p:cNvSpPr/>
            <p:nvPr/>
          </p:nvSpPr>
          <p:spPr>
            <a:xfrm>
              <a:off x="-1504335" y="5269942"/>
              <a:ext cx="10668000" cy="21595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24FE64D1-8D15-8B3B-BABB-A286D3992D93}"/>
                </a:ext>
              </a:extLst>
            </p:cNvPr>
            <p:cNvSpPr txBox="1"/>
            <p:nvPr/>
          </p:nvSpPr>
          <p:spPr>
            <a:xfrm>
              <a:off x="-1734120" y="5682872"/>
              <a:ext cx="10210800" cy="1333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4400" dirty="0">
                  <a:latin typeface="Montserrat Medium" pitchFamily="2" charset="0"/>
                </a:rPr>
                <a:t>Vũ Duy </a:t>
              </a:r>
              <a:r>
                <a:rPr lang="en-US" sz="4400" dirty="0" err="1">
                  <a:latin typeface="Montserrat Medium" pitchFamily="2" charset="0"/>
                </a:rPr>
                <a:t>Mạnh</a:t>
              </a:r>
              <a:endParaRPr lang="en-US" sz="4400" dirty="0">
                <a:latin typeface="Montserrat Medium" pitchFamily="2" charset="0"/>
              </a:endParaRPr>
            </a:p>
            <a:p>
              <a:pPr algn="ctr">
                <a:lnSpc>
                  <a:spcPts val="5179"/>
                </a:lnSpc>
              </a:pPr>
              <a:r>
                <a:rPr lang="en-US" sz="4400" dirty="0">
                  <a:latin typeface="Montserrat Medium" pitchFamily="2" charset="0"/>
                </a:rPr>
                <a:t>	MSV: 2020603281</a:t>
              </a:r>
            </a:p>
          </p:txBody>
        </p:sp>
      </p:grpSp>
      <p:grpSp>
        <p:nvGrpSpPr>
          <p:cNvPr id="29" name="Nhóm 28">
            <a:extLst>
              <a:ext uri="{FF2B5EF4-FFF2-40B4-BE49-F238E27FC236}">
                <a16:creationId xmlns:a16="http://schemas.microsoft.com/office/drawing/2014/main" id="{1A7529FD-0148-1C28-97B8-B7E8461D0950}"/>
              </a:ext>
            </a:extLst>
          </p:cNvPr>
          <p:cNvGrpSpPr/>
          <p:nvPr/>
        </p:nvGrpSpPr>
        <p:grpSpPr>
          <a:xfrm>
            <a:off x="-3862868" y="7646030"/>
            <a:ext cx="14875565" cy="2159558"/>
            <a:chOff x="-3862868" y="7646030"/>
            <a:chExt cx="14875565" cy="2159558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1E9040B7-E086-0066-001E-6C6FCD0D004F}"/>
                </a:ext>
              </a:extLst>
            </p:cNvPr>
            <p:cNvSpPr/>
            <p:nvPr/>
          </p:nvSpPr>
          <p:spPr>
            <a:xfrm>
              <a:off x="-1504335" y="7646030"/>
              <a:ext cx="10668000" cy="21595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E2BB794C-B896-6EDE-E6AF-DAE1E09722D9}"/>
                </a:ext>
              </a:extLst>
            </p:cNvPr>
            <p:cNvSpPr txBox="1"/>
            <p:nvPr/>
          </p:nvSpPr>
          <p:spPr>
            <a:xfrm>
              <a:off x="-3862868" y="8058960"/>
              <a:ext cx="14875565" cy="1333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4400" dirty="0">
                  <a:latin typeface="Montserrat Medium" pitchFamily="2" charset="0"/>
                </a:rPr>
                <a:t>Nguyễn Văn </a:t>
              </a:r>
              <a:r>
                <a:rPr lang="en-US" sz="4400" dirty="0" err="1">
                  <a:latin typeface="Montserrat Medium" pitchFamily="2" charset="0"/>
                </a:rPr>
                <a:t>Tiến</a:t>
              </a:r>
              <a:r>
                <a:rPr lang="en-US" sz="4400" dirty="0">
                  <a:latin typeface="Montserrat Medium" pitchFamily="2" charset="0"/>
                </a:rPr>
                <a:t> </a:t>
              </a:r>
              <a:r>
                <a:rPr lang="en-US" sz="4400" dirty="0" err="1">
                  <a:latin typeface="Montserrat Medium" pitchFamily="2" charset="0"/>
                </a:rPr>
                <a:t>Mạnh</a:t>
              </a:r>
              <a:endParaRPr lang="en-US" sz="4400" dirty="0">
                <a:latin typeface="Montserrat Medium" pitchFamily="2" charset="0"/>
              </a:endParaRPr>
            </a:p>
            <a:p>
              <a:pPr algn="ctr">
                <a:lnSpc>
                  <a:spcPts val="5179"/>
                </a:lnSpc>
              </a:pPr>
              <a:r>
                <a:rPr lang="en-US" sz="4400" dirty="0">
                  <a:latin typeface="Montserrat Medium" pitchFamily="2" charset="0"/>
                </a:rPr>
                <a:t>	MSV: 2020601515</a:t>
              </a:r>
            </a:p>
          </p:txBody>
        </p: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164EA07B-DE11-59FE-6327-AD323A81980E}"/>
              </a:ext>
            </a:extLst>
          </p:cNvPr>
          <p:cNvGrpSpPr/>
          <p:nvPr/>
        </p:nvGrpSpPr>
        <p:grpSpPr>
          <a:xfrm>
            <a:off x="9735693" y="5269942"/>
            <a:ext cx="10668000" cy="2159558"/>
            <a:chOff x="9735693" y="5269942"/>
            <a:chExt cx="10668000" cy="2159558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12237D56-6706-4E5B-CFCF-23D9B9652E6C}"/>
                </a:ext>
              </a:extLst>
            </p:cNvPr>
            <p:cNvSpPr/>
            <p:nvPr/>
          </p:nvSpPr>
          <p:spPr>
            <a:xfrm>
              <a:off x="9735693" y="5269942"/>
              <a:ext cx="10668000" cy="21595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546D4AF6-3AFD-1FF1-7216-4645081712DC}"/>
                </a:ext>
              </a:extLst>
            </p:cNvPr>
            <p:cNvSpPr txBox="1"/>
            <p:nvPr/>
          </p:nvSpPr>
          <p:spPr>
            <a:xfrm>
              <a:off x="10010180" y="5682872"/>
              <a:ext cx="10210800" cy="1333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4400" dirty="0">
                  <a:latin typeface="Montserrat Medium" pitchFamily="2" charset="0"/>
                </a:rPr>
                <a:t>Nguyễn Hữu Tú</a:t>
              </a:r>
            </a:p>
            <a:p>
              <a:pPr algn="ctr">
                <a:lnSpc>
                  <a:spcPts val="5179"/>
                </a:lnSpc>
              </a:pPr>
              <a:r>
                <a:rPr lang="en-US" sz="4400" dirty="0">
                  <a:latin typeface="Montserrat Medium" pitchFamily="2" charset="0"/>
                </a:rPr>
                <a:t>MSV: 2020601956</a:t>
              </a:r>
            </a:p>
          </p:txBody>
        </p:sp>
      </p:grpSp>
      <p:grpSp>
        <p:nvGrpSpPr>
          <p:cNvPr id="30" name="Nhóm 29">
            <a:extLst>
              <a:ext uri="{FF2B5EF4-FFF2-40B4-BE49-F238E27FC236}">
                <a16:creationId xmlns:a16="http://schemas.microsoft.com/office/drawing/2014/main" id="{4C8BFF67-FE20-FC60-B41A-1F9C83D38A31}"/>
              </a:ext>
            </a:extLst>
          </p:cNvPr>
          <p:cNvGrpSpPr/>
          <p:nvPr/>
        </p:nvGrpSpPr>
        <p:grpSpPr>
          <a:xfrm>
            <a:off x="9715148" y="7646030"/>
            <a:ext cx="10688545" cy="2159558"/>
            <a:chOff x="9715148" y="7646030"/>
            <a:chExt cx="10688545" cy="2159558"/>
          </a:xfrm>
        </p:grpSpPr>
        <p:sp>
          <p:nvSpPr>
            <p:cNvPr id="23" name="Hình chữ nhật: Góc Tròn 22">
              <a:extLst>
                <a:ext uri="{FF2B5EF4-FFF2-40B4-BE49-F238E27FC236}">
                  <a16:creationId xmlns:a16="http://schemas.microsoft.com/office/drawing/2014/main" id="{4BE2CC05-8F49-00F2-8D7B-AB418AD73F85}"/>
                </a:ext>
              </a:extLst>
            </p:cNvPr>
            <p:cNvSpPr/>
            <p:nvPr/>
          </p:nvSpPr>
          <p:spPr>
            <a:xfrm>
              <a:off x="9735693" y="7646030"/>
              <a:ext cx="10668000" cy="21595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658D746D-D0AA-7834-839A-1E1D27199091}"/>
                </a:ext>
              </a:extLst>
            </p:cNvPr>
            <p:cNvSpPr txBox="1"/>
            <p:nvPr/>
          </p:nvSpPr>
          <p:spPr>
            <a:xfrm>
              <a:off x="9715148" y="8058960"/>
              <a:ext cx="10210800" cy="1333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4400" dirty="0">
                  <a:latin typeface="Montserrat Medium" pitchFamily="2" charset="0"/>
                </a:rPr>
                <a:t>Lê Anh Vũ</a:t>
              </a:r>
            </a:p>
            <a:p>
              <a:pPr algn="ctr">
                <a:lnSpc>
                  <a:spcPts val="5179"/>
                </a:lnSpc>
              </a:pPr>
              <a:r>
                <a:rPr lang="en-US" sz="4400" dirty="0">
                  <a:latin typeface="Montserrat Medium" pitchFamily="2" charset="0"/>
                </a:rPr>
                <a:t>MSV: 2020604102</a:t>
              </a:r>
            </a:p>
          </p:txBody>
        </p:sp>
      </p:grp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69553F34-0C68-E100-B856-55A222A7414B}"/>
              </a:ext>
            </a:extLst>
          </p:cNvPr>
          <p:cNvGrpSpPr/>
          <p:nvPr/>
        </p:nvGrpSpPr>
        <p:grpSpPr>
          <a:xfrm>
            <a:off x="9738008" y="3855717"/>
            <a:ext cx="10127968" cy="1154323"/>
            <a:chOff x="9738008" y="3855717"/>
            <a:chExt cx="10127968" cy="1154323"/>
          </a:xfrm>
        </p:grpSpPr>
        <p:sp>
          <p:nvSpPr>
            <p:cNvPr id="26" name="Hình chữ nhật: Góc Tròn 25">
              <a:extLst>
                <a:ext uri="{FF2B5EF4-FFF2-40B4-BE49-F238E27FC236}">
                  <a16:creationId xmlns:a16="http://schemas.microsoft.com/office/drawing/2014/main" id="{752CB175-641B-FDF9-3B7D-5ACB3E14A3ED}"/>
                </a:ext>
              </a:extLst>
            </p:cNvPr>
            <p:cNvSpPr/>
            <p:nvPr/>
          </p:nvSpPr>
          <p:spPr>
            <a:xfrm>
              <a:off x="9738008" y="3855717"/>
              <a:ext cx="5702240" cy="11543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161482E5-C7B9-121B-68DB-113B2456F78D}"/>
                </a:ext>
              </a:extLst>
            </p:cNvPr>
            <p:cNvSpPr txBox="1"/>
            <p:nvPr/>
          </p:nvSpPr>
          <p:spPr>
            <a:xfrm>
              <a:off x="10960099" y="4099454"/>
              <a:ext cx="890587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4400" dirty="0" err="1">
                  <a:solidFill>
                    <a:srgbClr val="000000"/>
                  </a:solidFill>
                  <a:latin typeface="Montserrat Medium" pitchFamily="2" charset="0"/>
                </a:rPr>
                <a:t>Nhóm</a:t>
              </a:r>
              <a:r>
                <a:rPr lang="en-US" sz="4400" dirty="0">
                  <a:solidFill>
                    <a:srgbClr val="000000"/>
                  </a:solidFill>
                  <a:latin typeface="Montserrat Medium" pitchFamily="2" charset="0"/>
                </a:rPr>
                <a:t> 06: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152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6DA4DED0-21E7-5AD5-6C7B-8CC208B7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64878" y="1648986"/>
            <a:ext cx="7942074" cy="69890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/>
          <p:cNvSpPr txBox="1"/>
          <p:nvPr/>
        </p:nvSpPr>
        <p:spPr>
          <a:xfrm>
            <a:off x="667393" y="720090"/>
            <a:ext cx="7942074" cy="152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490472">
              <a:lnSpc>
                <a:spcPts val="1408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Chương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trình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chính</a:t>
            </a:r>
            <a:endParaRPr lang="en-US" sz="3200" u="none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630283" y="4219890"/>
            <a:ext cx="2400815" cy="2278592"/>
          </a:xfrm>
          <a:custGeom>
            <a:avLst/>
            <a:gdLst/>
            <a:ahLst/>
            <a:cxnLst/>
            <a:rect l="l" t="t" r="r" b="b"/>
            <a:pathLst>
              <a:path w="2400815" h="2278592">
                <a:moveTo>
                  <a:pt x="0" y="0"/>
                </a:moveTo>
                <a:lnTo>
                  <a:pt x="2400815" y="0"/>
                </a:lnTo>
                <a:lnTo>
                  <a:pt x="2400815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91697">
            <a:off x="-1950567" y="6770671"/>
            <a:ext cx="5906580" cy="5906580"/>
          </a:xfrm>
          <a:custGeom>
            <a:avLst/>
            <a:gdLst/>
            <a:ahLst/>
            <a:cxnLst/>
            <a:rect l="l" t="t" r="r" b="b"/>
            <a:pathLst>
              <a:path w="2400815" h="2400815">
                <a:moveTo>
                  <a:pt x="0" y="0"/>
                </a:moveTo>
                <a:lnTo>
                  <a:pt x="2400815" y="0"/>
                </a:lnTo>
                <a:lnTo>
                  <a:pt x="2400815" y="2400814"/>
                </a:lnTo>
                <a:lnTo>
                  <a:pt x="0" y="2400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49939" y="7949193"/>
            <a:ext cx="3742027" cy="3235434"/>
          </a:xfrm>
          <a:custGeom>
            <a:avLst/>
            <a:gdLst/>
            <a:ahLst/>
            <a:cxnLst/>
            <a:rect l="l" t="t" r="r" b="b"/>
            <a:pathLst>
              <a:path w="2393801" h="2069730">
                <a:moveTo>
                  <a:pt x="0" y="0"/>
                </a:moveTo>
                <a:lnTo>
                  <a:pt x="2393800" y="0"/>
                </a:lnTo>
                <a:lnTo>
                  <a:pt x="2393800" y="2069730"/>
                </a:lnTo>
                <a:lnTo>
                  <a:pt x="0" y="2069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5433786" y="4219890"/>
            <a:ext cx="2689560" cy="2278592"/>
          </a:xfrm>
          <a:custGeom>
            <a:avLst/>
            <a:gdLst/>
            <a:ahLst/>
            <a:cxnLst/>
            <a:rect l="l" t="t" r="r" b="b"/>
            <a:pathLst>
              <a:path w="2689560" h="2278592">
                <a:moveTo>
                  <a:pt x="0" y="0"/>
                </a:moveTo>
                <a:lnTo>
                  <a:pt x="2689560" y="0"/>
                </a:lnTo>
                <a:lnTo>
                  <a:pt x="2689560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43E63EF-70E2-82E1-E0D6-FE370CDCDD04}"/>
              </a:ext>
            </a:extLst>
          </p:cNvPr>
          <p:cNvSpPr txBox="1"/>
          <p:nvPr/>
        </p:nvSpPr>
        <p:spPr>
          <a:xfrm>
            <a:off x="1049946" y="2404419"/>
            <a:ext cx="5022517" cy="57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chính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0C57E6ED-716A-9205-ED0F-49A107E307D9}"/>
              </a:ext>
            </a:extLst>
          </p:cNvPr>
          <p:cNvSpPr txBox="1"/>
          <p:nvPr/>
        </p:nvSpPr>
        <p:spPr>
          <a:xfrm>
            <a:off x="10039410" y="1606338"/>
            <a:ext cx="6286365" cy="2640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Cắt</a:t>
            </a:r>
            <a:r>
              <a:rPr lang="en-US" sz="3200" i="1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cắt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vùng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cần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cắt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lưu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thay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đổi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E9353F6-4548-E8B9-14A9-7649AA5E4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2984" y="4928481"/>
            <a:ext cx="4410717" cy="3866321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F709212E-CFCF-93DA-7A19-87E6E858D2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2326" y="4912779"/>
            <a:ext cx="4387376" cy="3882023"/>
          </a:xfrm>
          <a:prstGeom prst="rect">
            <a:avLst/>
          </a:prstGeom>
        </p:spPr>
      </p:pic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023A5F1E-A262-5EC0-73A2-65318564631D}"/>
              </a:ext>
            </a:extLst>
          </p:cNvPr>
          <p:cNvCxnSpPr/>
          <p:nvPr/>
        </p:nvCxnSpPr>
        <p:spPr>
          <a:xfrm>
            <a:off x="8755736" y="6819900"/>
            <a:ext cx="7284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222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6DA4DED0-21E7-5AD5-6C7B-8CC208B7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64878" y="1648986"/>
            <a:ext cx="7942074" cy="69890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/>
          <p:cNvSpPr txBox="1"/>
          <p:nvPr/>
        </p:nvSpPr>
        <p:spPr>
          <a:xfrm>
            <a:off x="667393" y="720090"/>
            <a:ext cx="7942074" cy="152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490472">
              <a:lnSpc>
                <a:spcPts val="1408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Chương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trình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chính</a:t>
            </a:r>
            <a:endParaRPr lang="en-US" sz="3200" u="none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630283" y="4219890"/>
            <a:ext cx="2400815" cy="2278592"/>
          </a:xfrm>
          <a:custGeom>
            <a:avLst/>
            <a:gdLst/>
            <a:ahLst/>
            <a:cxnLst/>
            <a:rect l="l" t="t" r="r" b="b"/>
            <a:pathLst>
              <a:path w="2400815" h="2278592">
                <a:moveTo>
                  <a:pt x="0" y="0"/>
                </a:moveTo>
                <a:lnTo>
                  <a:pt x="2400815" y="0"/>
                </a:lnTo>
                <a:lnTo>
                  <a:pt x="2400815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91697">
            <a:off x="-1950567" y="6770671"/>
            <a:ext cx="5906580" cy="5906580"/>
          </a:xfrm>
          <a:custGeom>
            <a:avLst/>
            <a:gdLst/>
            <a:ahLst/>
            <a:cxnLst/>
            <a:rect l="l" t="t" r="r" b="b"/>
            <a:pathLst>
              <a:path w="2400815" h="2400815">
                <a:moveTo>
                  <a:pt x="0" y="0"/>
                </a:moveTo>
                <a:lnTo>
                  <a:pt x="2400815" y="0"/>
                </a:lnTo>
                <a:lnTo>
                  <a:pt x="2400815" y="2400814"/>
                </a:lnTo>
                <a:lnTo>
                  <a:pt x="0" y="2400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49939" y="7949193"/>
            <a:ext cx="3742027" cy="3235434"/>
          </a:xfrm>
          <a:custGeom>
            <a:avLst/>
            <a:gdLst/>
            <a:ahLst/>
            <a:cxnLst/>
            <a:rect l="l" t="t" r="r" b="b"/>
            <a:pathLst>
              <a:path w="2393801" h="2069730">
                <a:moveTo>
                  <a:pt x="0" y="0"/>
                </a:moveTo>
                <a:lnTo>
                  <a:pt x="2393800" y="0"/>
                </a:lnTo>
                <a:lnTo>
                  <a:pt x="2393800" y="2069730"/>
                </a:lnTo>
                <a:lnTo>
                  <a:pt x="0" y="2069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5433786" y="4219890"/>
            <a:ext cx="2689560" cy="2278592"/>
          </a:xfrm>
          <a:custGeom>
            <a:avLst/>
            <a:gdLst/>
            <a:ahLst/>
            <a:cxnLst/>
            <a:rect l="l" t="t" r="r" b="b"/>
            <a:pathLst>
              <a:path w="2689560" h="2278592">
                <a:moveTo>
                  <a:pt x="0" y="0"/>
                </a:moveTo>
                <a:lnTo>
                  <a:pt x="2689560" y="0"/>
                </a:lnTo>
                <a:lnTo>
                  <a:pt x="2689560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43E63EF-70E2-82E1-E0D6-FE370CDCDD04}"/>
              </a:ext>
            </a:extLst>
          </p:cNvPr>
          <p:cNvSpPr txBox="1"/>
          <p:nvPr/>
        </p:nvSpPr>
        <p:spPr>
          <a:xfrm>
            <a:off x="1049946" y="2404419"/>
            <a:ext cx="5022517" cy="57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chính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0C57E6ED-716A-9205-ED0F-49A107E307D9}"/>
              </a:ext>
            </a:extLst>
          </p:cNvPr>
          <p:cNvSpPr txBox="1"/>
          <p:nvPr/>
        </p:nvSpPr>
        <p:spPr>
          <a:xfrm>
            <a:off x="9947792" y="1412591"/>
            <a:ext cx="6286365" cy="3333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Vẽ</a:t>
            </a:r>
            <a:r>
              <a:rPr lang="en-US" sz="3200" i="1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màu</a:t>
            </a:r>
            <a:r>
              <a:rPr lang="en-US" sz="3200" i="1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lên</a:t>
            </a:r>
            <a:r>
              <a:rPr lang="en-US" sz="3200" i="1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Vẽ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màu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Thao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tác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vẽ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lên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lưu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thay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đổi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023A5F1E-A262-5EC0-73A2-65318564631D}"/>
              </a:ext>
            </a:extLst>
          </p:cNvPr>
          <p:cNvCxnSpPr/>
          <p:nvPr/>
        </p:nvCxnSpPr>
        <p:spPr>
          <a:xfrm>
            <a:off x="8755736" y="6819900"/>
            <a:ext cx="7284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9B078D9-A198-8D04-16B0-33F5BD6E1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8165" y="3165637"/>
            <a:ext cx="3200119" cy="2332531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8E69C5B1-021E-8B68-D24E-15EB136C49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2335" y="5304969"/>
            <a:ext cx="5525271" cy="3267531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B720EAFC-06B9-30D3-0D54-5DD12FF8CC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2483" y="5304969"/>
            <a:ext cx="3981218" cy="34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19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6DA4DED0-21E7-5AD5-6C7B-8CC208B7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64878" y="1648986"/>
            <a:ext cx="7942074" cy="69890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/>
          <p:cNvSpPr txBox="1"/>
          <p:nvPr/>
        </p:nvSpPr>
        <p:spPr>
          <a:xfrm>
            <a:off x="667393" y="720090"/>
            <a:ext cx="7942074" cy="152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490472">
              <a:lnSpc>
                <a:spcPts val="1408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Chương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trình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chính</a:t>
            </a:r>
            <a:endParaRPr lang="en-US" sz="3200" u="none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630283" y="4219890"/>
            <a:ext cx="2400815" cy="2278592"/>
          </a:xfrm>
          <a:custGeom>
            <a:avLst/>
            <a:gdLst/>
            <a:ahLst/>
            <a:cxnLst/>
            <a:rect l="l" t="t" r="r" b="b"/>
            <a:pathLst>
              <a:path w="2400815" h="2278592">
                <a:moveTo>
                  <a:pt x="0" y="0"/>
                </a:moveTo>
                <a:lnTo>
                  <a:pt x="2400815" y="0"/>
                </a:lnTo>
                <a:lnTo>
                  <a:pt x="2400815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91697">
            <a:off x="-1950567" y="6770671"/>
            <a:ext cx="5906580" cy="5906580"/>
          </a:xfrm>
          <a:custGeom>
            <a:avLst/>
            <a:gdLst/>
            <a:ahLst/>
            <a:cxnLst/>
            <a:rect l="l" t="t" r="r" b="b"/>
            <a:pathLst>
              <a:path w="2400815" h="2400815">
                <a:moveTo>
                  <a:pt x="0" y="0"/>
                </a:moveTo>
                <a:lnTo>
                  <a:pt x="2400815" y="0"/>
                </a:lnTo>
                <a:lnTo>
                  <a:pt x="2400815" y="2400814"/>
                </a:lnTo>
                <a:lnTo>
                  <a:pt x="0" y="2400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49939" y="7949193"/>
            <a:ext cx="3742027" cy="3235434"/>
          </a:xfrm>
          <a:custGeom>
            <a:avLst/>
            <a:gdLst/>
            <a:ahLst/>
            <a:cxnLst/>
            <a:rect l="l" t="t" r="r" b="b"/>
            <a:pathLst>
              <a:path w="2393801" h="2069730">
                <a:moveTo>
                  <a:pt x="0" y="0"/>
                </a:moveTo>
                <a:lnTo>
                  <a:pt x="2393800" y="0"/>
                </a:lnTo>
                <a:lnTo>
                  <a:pt x="2393800" y="2069730"/>
                </a:lnTo>
                <a:lnTo>
                  <a:pt x="0" y="2069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5433786" y="4219890"/>
            <a:ext cx="2689560" cy="2278592"/>
          </a:xfrm>
          <a:custGeom>
            <a:avLst/>
            <a:gdLst/>
            <a:ahLst/>
            <a:cxnLst/>
            <a:rect l="l" t="t" r="r" b="b"/>
            <a:pathLst>
              <a:path w="2689560" h="2278592">
                <a:moveTo>
                  <a:pt x="0" y="0"/>
                </a:moveTo>
                <a:lnTo>
                  <a:pt x="2689560" y="0"/>
                </a:lnTo>
                <a:lnTo>
                  <a:pt x="2689560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43E63EF-70E2-82E1-E0D6-FE370CDCDD04}"/>
              </a:ext>
            </a:extLst>
          </p:cNvPr>
          <p:cNvSpPr txBox="1"/>
          <p:nvPr/>
        </p:nvSpPr>
        <p:spPr>
          <a:xfrm>
            <a:off x="1049946" y="2404419"/>
            <a:ext cx="5022517" cy="57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chính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0C57E6ED-716A-9205-ED0F-49A107E307D9}"/>
              </a:ext>
            </a:extLst>
          </p:cNvPr>
          <p:cNvSpPr txBox="1"/>
          <p:nvPr/>
        </p:nvSpPr>
        <p:spPr>
          <a:xfrm>
            <a:off x="9947792" y="1412591"/>
            <a:ext cx="6286365" cy="2640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Bộ</a:t>
            </a:r>
            <a:r>
              <a:rPr lang="en-US" sz="3200" i="1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kern="1200" dirty="0" err="1">
                <a:solidFill>
                  <a:srgbClr val="000000"/>
                </a:solidFill>
                <a:latin typeface="Montserrat Medium" pitchFamily="2" charset="0"/>
              </a:rPr>
              <a:t>lọc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Bộ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lọc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kiểu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lưu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thay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đổi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023A5F1E-A262-5EC0-73A2-65318564631D}"/>
              </a:ext>
            </a:extLst>
          </p:cNvPr>
          <p:cNvCxnSpPr/>
          <p:nvPr/>
        </p:nvCxnSpPr>
        <p:spPr>
          <a:xfrm>
            <a:off x="8755736" y="6819900"/>
            <a:ext cx="7284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B720EAFC-06B9-30D3-0D54-5DD12FF8CC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2483" y="5304969"/>
            <a:ext cx="3981218" cy="3489833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27489853-DB5C-8A8E-7E28-09855E139A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2742" y="4386289"/>
            <a:ext cx="1817244" cy="2335159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1B9E209E-64B3-17B2-5958-BCBE8E9C92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42348" y="4358313"/>
            <a:ext cx="1848108" cy="2391109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9086070A-977D-98A3-93A6-EBA79AD701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4301" y="6734586"/>
            <a:ext cx="1943371" cy="2429214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AC478287-C828-C610-6F8A-1024FB15F3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73819" y="6721448"/>
            <a:ext cx="1914792" cy="2429214"/>
          </a:xfrm>
          <a:prstGeom prst="rect">
            <a:avLst/>
          </a:prstGeom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E65DA8F8-9474-6AFF-8B8F-0A71977526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827171" y="6721448"/>
            <a:ext cx="1895740" cy="2400635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BC8598B9-C1EA-51BE-7FD6-C6525D40A0B1}"/>
              </a:ext>
            </a:extLst>
          </p:cNvPr>
          <p:cNvSpPr txBox="1"/>
          <p:nvPr/>
        </p:nvSpPr>
        <p:spPr>
          <a:xfrm>
            <a:off x="1132193" y="3037435"/>
            <a:ext cx="6286365" cy="402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i="1" kern="1200" dirty="0" err="1">
                <a:solidFill>
                  <a:srgbClr val="000000"/>
                </a:solidFill>
                <a:latin typeface="Montserrat Medium" pitchFamily="2" charset="0"/>
              </a:rPr>
              <a:t>Các</a:t>
            </a:r>
            <a:r>
              <a:rPr lang="en-US" sz="2800" i="1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800" i="1" kern="1200" dirty="0" err="1">
                <a:solidFill>
                  <a:srgbClr val="000000"/>
                </a:solidFill>
                <a:latin typeface="Montserrat Medium" pitchFamily="2" charset="0"/>
              </a:rPr>
              <a:t>kiểu</a:t>
            </a:r>
            <a:r>
              <a:rPr lang="en-US" sz="2800" i="1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800" i="1" kern="1200" dirty="0" err="1">
                <a:solidFill>
                  <a:srgbClr val="000000"/>
                </a:solidFill>
                <a:latin typeface="Montserrat Medium" pitchFamily="2" charset="0"/>
              </a:rPr>
              <a:t>bộ</a:t>
            </a:r>
            <a:r>
              <a:rPr lang="en-US" sz="2800" i="1" kern="12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2800" i="1" kern="1200" dirty="0" err="1">
                <a:solidFill>
                  <a:srgbClr val="000000"/>
                </a:solidFill>
                <a:latin typeface="Montserrat Medium" pitchFamily="2" charset="0"/>
              </a:rPr>
              <a:t>lọc</a:t>
            </a:r>
            <a:r>
              <a:rPr lang="en-US" sz="2800" i="1" kern="1200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Negative</a:t>
            </a:r>
          </a:p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Black and White</a:t>
            </a:r>
          </a:p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Sharpening</a:t>
            </a:r>
          </a:p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Excessive Sharpening</a:t>
            </a:r>
          </a:p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Montserrat Medium" pitchFamily="2" charset="0"/>
              </a:rPr>
              <a:t>Edge Enhancement</a:t>
            </a:r>
          </a:p>
        </p:txBody>
      </p:sp>
    </p:spTree>
    <p:extLst>
      <p:ext uri="{BB962C8B-B14F-4D97-AF65-F5344CB8AC3E}">
        <p14:creationId xmlns:p14="http://schemas.microsoft.com/office/powerpoint/2010/main" val="1070426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6DA4DED0-21E7-5AD5-6C7B-8CC208B7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64878" y="1648986"/>
            <a:ext cx="7942074" cy="69890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/>
          <p:cNvSpPr txBox="1"/>
          <p:nvPr/>
        </p:nvSpPr>
        <p:spPr>
          <a:xfrm>
            <a:off x="667393" y="720090"/>
            <a:ext cx="7942074" cy="152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490472">
              <a:lnSpc>
                <a:spcPts val="1408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Chương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trình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chính</a:t>
            </a:r>
            <a:endParaRPr lang="en-US" sz="3200" u="none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630283" y="4219890"/>
            <a:ext cx="2400815" cy="2278592"/>
          </a:xfrm>
          <a:custGeom>
            <a:avLst/>
            <a:gdLst/>
            <a:ahLst/>
            <a:cxnLst/>
            <a:rect l="l" t="t" r="r" b="b"/>
            <a:pathLst>
              <a:path w="2400815" h="2278592">
                <a:moveTo>
                  <a:pt x="0" y="0"/>
                </a:moveTo>
                <a:lnTo>
                  <a:pt x="2400815" y="0"/>
                </a:lnTo>
                <a:lnTo>
                  <a:pt x="2400815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91697">
            <a:off x="-1950567" y="6770671"/>
            <a:ext cx="5906580" cy="5906580"/>
          </a:xfrm>
          <a:custGeom>
            <a:avLst/>
            <a:gdLst/>
            <a:ahLst/>
            <a:cxnLst/>
            <a:rect l="l" t="t" r="r" b="b"/>
            <a:pathLst>
              <a:path w="2400815" h="2400815">
                <a:moveTo>
                  <a:pt x="0" y="0"/>
                </a:moveTo>
                <a:lnTo>
                  <a:pt x="2400815" y="0"/>
                </a:lnTo>
                <a:lnTo>
                  <a:pt x="2400815" y="2400814"/>
                </a:lnTo>
                <a:lnTo>
                  <a:pt x="0" y="2400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49939" y="7949193"/>
            <a:ext cx="3742027" cy="3235434"/>
          </a:xfrm>
          <a:custGeom>
            <a:avLst/>
            <a:gdLst/>
            <a:ahLst/>
            <a:cxnLst/>
            <a:rect l="l" t="t" r="r" b="b"/>
            <a:pathLst>
              <a:path w="2393801" h="2069730">
                <a:moveTo>
                  <a:pt x="0" y="0"/>
                </a:moveTo>
                <a:lnTo>
                  <a:pt x="2393800" y="0"/>
                </a:lnTo>
                <a:lnTo>
                  <a:pt x="2393800" y="2069730"/>
                </a:lnTo>
                <a:lnTo>
                  <a:pt x="0" y="2069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5433786" y="4219890"/>
            <a:ext cx="2689560" cy="2278592"/>
          </a:xfrm>
          <a:custGeom>
            <a:avLst/>
            <a:gdLst/>
            <a:ahLst/>
            <a:cxnLst/>
            <a:rect l="l" t="t" r="r" b="b"/>
            <a:pathLst>
              <a:path w="2689560" h="2278592">
                <a:moveTo>
                  <a:pt x="0" y="0"/>
                </a:moveTo>
                <a:lnTo>
                  <a:pt x="2689560" y="0"/>
                </a:lnTo>
                <a:lnTo>
                  <a:pt x="2689560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43E63EF-70E2-82E1-E0D6-FE370CDCDD04}"/>
              </a:ext>
            </a:extLst>
          </p:cNvPr>
          <p:cNvSpPr txBox="1"/>
          <p:nvPr/>
        </p:nvSpPr>
        <p:spPr>
          <a:xfrm>
            <a:off x="1049946" y="2404419"/>
            <a:ext cx="5022517" cy="57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chính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0C57E6ED-716A-9205-ED0F-49A107E307D9}"/>
              </a:ext>
            </a:extLst>
          </p:cNvPr>
          <p:cNvSpPr txBox="1"/>
          <p:nvPr/>
        </p:nvSpPr>
        <p:spPr>
          <a:xfrm>
            <a:off x="9324985" y="1412591"/>
            <a:ext cx="7913069" cy="2640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Xoay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và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lật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Xoay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/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Lật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kiểu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lưu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thay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đổi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023A5F1E-A262-5EC0-73A2-65318564631D}"/>
              </a:ext>
            </a:extLst>
          </p:cNvPr>
          <p:cNvCxnSpPr/>
          <p:nvPr/>
        </p:nvCxnSpPr>
        <p:spPr>
          <a:xfrm>
            <a:off x="8755736" y="6819900"/>
            <a:ext cx="7284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B720EAFC-06B9-30D3-0D54-5DD12FF8CC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2483" y="5304969"/>
            <a:ext cx="3981218" cy="3489833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AAC5DF2-B292-2293-455E-70DF77DE6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2742" y="4173463"/>
            <a:ext cx="4310123" cy="2325019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D040B4F6-1D21-C9D4-4849-39ADFDD6A5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2743" y="6649704"/>
            <a:ext cx="4310122" cy="26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0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6DA4DED0-21E7-5AD5-6C7B-8CC208B7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64878" y="1648986"/>
            <a:ext cx="7942074" cy="69890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/>
          <p:cNvSpPr txBox="1"/>
          <p:nvPr/>
        </p:nvSpPr>
        <p:spPr>
          <a:xfrm>
            <a:off x="667393" y="720090"/>
            <a:ext cx="7942074" cy="152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1490472">
              <a:lnSpc>
                <a:spcPts val="1408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Chương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trình</a:t>
            </a:r>
            <a:r>
              <a:rPr lang="en-US" sz="5400" kern="1200" dirty="0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 </a:t>
            </a:r>
            <a:r>
              <a:rPr lang="en-US" sz="5400" kern="1200" dirty="0" err="1">
                <a:solidFill>
                  <a:srgbClr val="000000"/>
                </a:solidFill>
                <a:latin typeface="Montserrat Black" pitchFamily="2" charset="0"/>
                <a:ea typeface="+mn-ea"/>
                <a:cs typeface="+mn-cs"/>
              </a:rPr>
              <a:t>chính</a:t>
            </a:r>
            <a:endParaRPr lang="en-US" sz="3200" u="none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630283" y="4219890"/>
            <a:ext cx="2400815" cy="2278592"/>
          </a:xfrm>
          <a:custGeom>
            <a:avLst/>
            <a:gdLst/>
            <a:ahLst/>
            <a:cxnLst/>
            <a:rect l="l" t="t" r="r" b="b"/>
            <a:pathLst>
              <a:path w="2400815" h="2278592">
                <a:moveTo>
                  <a:pt x="0" y="0"/>
                </a:moveTo>
                <a:lnTo>
                  <a:pt x="2400815" y="0"/>
                </a:lnTo>
                <a:lnTo>
                  <a:pt x="2400815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91697">
            <a:off x="-1950567" y="6770671"/>
            <a:ext cx="5906580" cy="5906580"/>
          </a:xfrm>
          <a:custGeom>
            <a:avLst/>
            <a:gdLst/>
            <a:ahLst/>
            <a:cxnLst/>
            <a:rect l="l" t="t" r="r" b="b"/>
            <a:pathLst>
              <a:path w="2400815" h="2400815">
                <a:moveTo>
                  <a:pt x="0" y="0"/>
                </a:moveTo>
                <a:lnTo>
                  <a:pt x="2400815" y="0"/>
                </a:lnTo>
                <a:lnTo>
                  <a:pt x="2400815" y="2400814"/>
                </a:lnTo>
                <a:lnTo>
                  <a:pt x="0" y="2400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49939" y="7949193"/>
            <a:ext cx="3742027" cy="3235434"/>
          </a:xfrm>
          <a:custGeom>
            <a:avLst/>
            <a:gdLst/>
            <a:ahLst/>
            <a:cxnLst/>
            <a:rect l="l" t="t" r="r" b="b"/>
            <a:pathLst>
              <a:path w="2393801" h="2069730">
                <a:moveTo>
                  <a:pt x="0" y="0"/>
                </a:moveTo>
                <a:lnTo>
                  <a:pt x="2393800" y="0"/>
                </a:lnTo>
                <a:lnTo>
                  <a:pt x="2393800" y="2069730"/>
                </a:lnTo>
                <a:lnTo>
                  <a:pt x="0" y="2069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5433786" y="4219890"/>
            <a:ext cx="2689560" cy="2278592"/>
          </a:xfrm>
          <a:custGeom>
            <a:avLst/>
            <a:gdLst/>
            <a:ahLst/>
            <a:cxnLst/>
            <a:rect l="l" t="t" r="r" b="b"/>
            <a:pathLst>
              <a:path w="2689560" h="2278592">
                <a:moveTo>
                  <a:pt x="0" y="0"/>
                </a:moveTo>
                <a:lnTo>
                  <a:pt x="2689560" y="0"/>
                </a:lnTo>
                <a:lnTo>
                  <a:pt x="2689560" y="2278591"/>
                </a:lnTo>
                <a:lnTo>
                  <a:pt x="0" y="2278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43E63EF-70E2-82E1-E0D6-FE370CDCDD04}"/>
              </a:ext>
            </a:extLst>
          </p:cNvPr>
          <p:cNvSpPr txBox="1"/>
          <p:nvPr/>
        </p:nvSpPr>
        <p:spPr>
          <a:xfrm>
            <a:off x="1049946" y="2404419"/>
            <a:ext cx="5022517" cy="57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Montserrat Medium" pitchFamily="2" charset="0"/>
              </a:rPr>
              <a:t>chính</a:t>
            </a:r>
            <a:r>
              <a:rPr lang="en-US" sz="3600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0C57E6ED-716A-9205-ED0F-49A107E307D9}"/>
              </a:ext>
            </a:extLst>
          </p:cNvPr>
          <p:cNvSpPr txBox="1"/>
          <p:nvPr/>
        </p:nvSpPr>
        <p:spPr>
          <a:xfrm>
            <a:off x="9324985" y="1412591"/>
            <a:ext cx="7913069" cy="2640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Làm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mờ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,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mịn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:</a:t>
            </a: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Làm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mờ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/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mịn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ảnh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kiểu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  <a:p>
            <a:pPr marL="457200" indent="-457200" defTabSz="1490472">
              <a:lnSpc>
                <a:spcPts val="4849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Chọn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lưu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thay</a:t>
            </a:r>
            <a:r>
              <a:rPr lang="en-US" sz="3200" i="1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Montserrat Medium" pitchFamily="2" charset="0"/>
              </a:rPr>
              <a:t>đổi</a:t>
            </a:r>
            <a:endParaRPr lang="en-US" sz="3200" i="1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023A5F1E-A262-5EC0-73A2-65318564631D}"/>
              </a:ext>
            </a:extLst>
          </p:cNvPr>
          <p:cNvCxnSpPr/>
          <p:nvPr/>
        </p:nvCxnSpPr>
        <p:spPr>
          <a:xfrm>
            <a:off x="8755736" y="6819900"/>
            <a:ext cx="7284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B720EAFC-06B9-30D3-0D54-5DD12FF8CC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2483" y="5304969"/>
            <a:ext cx="3981218" cy="3489833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BE63F086-9B16-9C3E-076E-F5F3232A9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8162" y="5359186"/>
            <a:ext cx="5753903" cy="32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62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790" y="5414293"/>
            <a:ext cx="8616732" cy="4872707"/>
            <a:chOff x="0" y="0"/>
            <a:chExt cx="2907836" cy="17775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07836" cy="1777577"/>
            </a:xfrm>
            <a:custGeom>
              <a:avLst/>
              <a:gdLst/>
              <a:ahLst/>
              <a:cxnLst/>
              <a:rect l="l" t="t" r="r" b="b"/>
              <a:pathLst>
                <a:path w="2907836" h="1777577">
                  <a:moveTo>
                    <a:pt x="0" y="0"/>
                  </a:moveTo>
                  <a:lnTo>
                    <a:pt x="2907836" y="0"/>
                  </a:lnTo>
                  <a:lnTo>
                    <a:pt x="2907836" y="1777577"/>
                  </a:lnTo>
                  <a:lnTo>
                    <a:pt x="0" y="1777577"/>
                  </a:lnTo>
                  <a:close/>
                </a:path>
              </a:pathLst>
            </a:custGeom>
            <a:solidFill>
              <a:srgbClr val="FDD85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304790" y="-243035"/>
            <a:ext cx="8616732" cy="8185896"/>
            <a:chOff x="0" y="0"/>
            <a:chExt cx="6629400" cy="6297930"/>
          </a:xfrm>
          <a:blipFill>
            <a:blip r:embed="rId2"/>
            <a:stretch>
              <a:fillRect/>
            </a:stretch>
          </a:blip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6629400" cy="6297930"/>
            </a:xfrm>
            <a:custGeom>
              <a:avLst/>
              <a:gdLst/>
              <a:ahLst/>
              <a:cxnLst/>
              <a:rect l="l" t="t" r="r" b="b"/>
              <a:pathLst>
                <a:path w="6629400" h="6297930">
                  <a:moveTo>
                    <a:pt x="0" y="0"/>
                  </a:moveTo>
                  <a:lnTo>
                    <a:pt x="0" y="4345940"/>
                  </a:lnTo>
                  <a:cubicBezTo>
                    <a:pt x="0" y="5424170"/>
                    <a:pt x="873760" y="6297930"/>
                    <a:pt x="1951990" y="6297930"/>
                  </a:cubicBezTo>
                  <a:cubicBezTo>
                    <a:pt x="2943860" y="6297930"/>
                    <a:pt x="3764280" y="5557520"/>
                    <a:pt x="3887470" y="4598670"/>
                  </a:cubicBezTo>
                  <a:lnTo>
                    <a:pt x="6629400" y="6297930"/>
                  </a:lnTo>
                  <a:lnTo>
                    <a:pt x="6629400" y="4677410"/>
                  </a:lnTo>
                  <a:cubicBezTo>
                    <a:pt x="6629400" y="2094230"/>
                    <a:pt x="4535170" y="0"/>
                    <a:pt x="195199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5400000" flipV="1">
            <a:off x="-3945619" y="-804995"/>
            <a:ext cx="8528644" cy="8986119"/>
          </a:xfrm>
          <a:custGeom>
            <a:avLst/>
            <a:gdLst/>
            <a:ahLst/>
            <a:cxnLst/>
            <a:rect l="l" t="t" r="r" b="b"/>
            <a:pathLst>
              <a:path w="8528644" h="8986119">
                <a:moveTo>
                  <a:pt x="0" y="8986119"/>
                </a:moveTo>
                <a:lnTo>
                  <a:pt x="8528644" y="8986119"/>
                </a:lnTo>
                <a:lnTo>
                  <a:pt x="8528644" y="0"/>
                </a:lnTo>
                <a:lnTo>
                  <a:pt x="0" y="0"/>
                </a:lnTo>
                <a:lnTo>
                  <a:pt x="0" y="898611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9528859" y="2847943"/>
            <a:ext cx="7730441" cy="53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endParaRPr lang="en-US" sz="2400" dirty="0">
              <a:solidFill>
                <a:srgbClr val="000000"/>
              </a:solidFill>
              <a:latin typeface="Muli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52953AFC-7FAC-7A01-2C07-196224DA0ADA}"/>
              </a:ext>
            </a:extLst>
          </p:cNvPr>
          <p:cNvSpPr txBox="1"/>
          <p:nvPr/>
        </p:nvSpPr>
        <p:spPr>
          <a:xfrm>
            <a:off x="7666191" y="1528444"/>
            <a:ext cx="9593109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1500" dirty="0">
                <a:solidFill>
                  <a:srgbClr val="000000"/>
                </a:solidFill>
                <a:latin typeface="Montserrat Black" pitchFamily="2" charset="0"/>
              </a:rPr>
              <a:t>Thanks for listening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DAEFEB1B-EC75-CC71-2B3F-F7E08A55AD8D}"/>
              </a:ext>
            </a:extLst>
          </p:cNvPr>
          <p:cNvSpPr txBox="1"/>
          <p:nvPr/>
        </p:nvSpPr>
        <p:spPr>
          <a:xfrm>
            <a:off x="14020800" y="4947067"/>
            <a:ext cx="4034741" cy="1094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400" dirty="0">
                <a:solidFill>
                  <a:srgbClr val="000000"/>
                </a:solidFill>
                <a:latin typeface="Montserrat ExtraLight" pitchFamily="2" charset="0"/>
              </a:rPr>
              <a:t>Any question?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71742" y="-64776"/>
            <a:ext cx="10050967" cy="10351776"/>
            <a:chOff x="367917" y="-20320"/>
            <a:chExt cx="6314440" cy="6904990"/>
          </a:xfrm>
          <a:blipFill dpi="0" rotWithShape="1">
            <a:blip r:embed="rId2"/>
            <a:srcRect/>
            <a:stretch>
              <a:fillRect l="13000" r="-10000"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367917" y="-20320"/>
              <a:ext cx="6314440" cy="6904990"/>
            </a:xfrm>
            <a:custGeom>
              <a:avLst/>
              <a:gdLst/>
              <a:ahLst/>
              <a:cxnLst/>
              <a:rect l="l" t="t" r="r" b="b"/>
              <a:pathLst>
                <a:path w="6314440" h="6904990">
                  <a:moveTo>
                    <a:pt x="6164580" y="2338070"/>
                  </a:moveTo>
                  <a:cubicBezTo>
                    <a:pt x="6191250" y="2249170"/>
                    <a:pt x="6205220" y="2160270"/>
                    <a:pt x="6205220" y="2071370"/>
                  </a:cubicBezTo>
                  <a:lnTo>
                    <a:pt x="6205220" y="20320"/>
                  </a:lnTo>
                  <a:lnTo>
                    <a:pt x="1089660" y="21590"/>
                  </a:lnTo>
                  <a:cubicBezTo>
                    <a:pt x="671830" y="0"/>
                    <a:pt x="276860" y="261620"/>
                    <a:pt x="149860" y="679450"/>
                  </a:cubicBezTo>
                  <a:cubicBezTo>
                    <a:pt x="0" y="1172210"/>
                    <a:pt x="276860" y="1692910"/>
                    <a:pt x="768350" y="1842770"/>
                  </a:cubicBezTo>
                  <a:lnTo>
                    <a:pt x="1211580" y="1978660"/>
                  </a:lnTo>
                  <a:cubicBezTo>
                    <a:pt x="750570" y="1892300"/>
                    <a:pt x="289560" y="2164080"/>
                    <a:pt x="149860" y="2622550"/>
                  </a:cubicBezTo>
                  <a:cubicBezTo>
                    <a:pt x="0" y="3115310"/>
                    <a:pt x="276860" y="3636010"/>
                    <a:pt x="768350" y="3785870"/>
                  </a:cubicBezTo>
                  <a:lnTo>
                    <a:pt x="1211580" y="3921760"/>
                  </a:lnTo>
                  <a:cubicBezTo>
                    <a:pt x="750570" y="3835400"/>
                    <a:pt x="289560" y="4107180"/>
                    <a:pt x="149860" y="4565650"/>
                  </a:cubicBezTo>
                  <a:cubicBezTo>
                    <a:pt x="123190" y="4654550"/>
                    <a:pt x="109220" y="4743450"/>
                    <a:pt x="109220" y="4832350"/>
                  </a:cubicBezTo>
                  <a:cubicBezTo>
                    <a:pt x="109220" y="4838700"/>
                    <a:pt x="109220" y="4845050"/>
                    <a:pt x="109220" y="4851400"/>
                  </a:cubicBezTo>
                  <a:lnTo>
                    <a:pt x="109220" y="6884670"/>
                  </a:lnTo>
                  <a:lnTo>
                    <a:pt x="5224780" y="6883400"/>
                  </a:lnTo>
                  <a:cubicBezTo>
                    <a:pt x="5642610" y="6904990"/>
                    <a:pt x="6036310" y="6643370"/>
                    <a:pt x="6164580" y="6225540"/>
                  </a:cubicBezTo>
                  <a:cubicBezTo>
                    <a:pt x="6314440" y="5732780"/>
                    <a:pt x="6037580" y="5212080"/>
                    <a:pt x="5546090" y="5062220"/>
                  </a:cubicBezTo>
                  <a:lnTo>
                    <a:pt x="5102860" y="4926330"/>
                  </a:lnTo>
                  <a:cubicBezTo>
                    <a:pt x="5563870" y="5012690"/>
                    <a:pt x="6024880" y="4740910"/>
                    <a:pt x="6164580" y="4282440"/>
                  </a:cubicBezTo>
                  <a:cubicBezTo>
                    <a:pt x="6314440" y="3789680"/>
                    <a:pt x="6037580" y="3268980"/>
                    <a:pt x="5546090" y="3119120"/>
                  </a:cubicBezTo>
                  <a:lnTo>
                    <a:pt x="5102860" y="2983230"/>
                  </a:lnTo>
                  <a:cubicBezTo>
                    <a:pt x="5562600" y="3068320"/>
                    <a:pt x="6024880" y="2797810"/>
                    <a:pt x="6164580" y="2338070"/>
                  </a:cubicBezTo>
                  <a:close/>
                </a:path>
              </a:pathLst>
            </a:custGeom>
            <a:grpFill/>
            <a:ln w="19050">
              <a:solidFill>
                <a:srgbClr val="0070C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43690" y="829556"/>
            <a:ext cx="8815609" cy="9108695"/>
            <a:chOff x="-3" y="-1921087"/>
            <a:chExt cx="11754145" cy="12144928"/>
          </a:xfrm>
        </p:grpSpPr>
        <p:sp>
          <p:nvSpPr>
            <p:cNvPr id="5" name="TextBox 5"/>
            <p:cNvSpPr txBox="1"/>
            <p:nvPr/>
          </p:nvSpPr>
          <p:spPr>
            <a:xfrm>
              <a:off x="-1" y="-1921087"/>
              <a:ext cx="11754143" cy="160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720"/>
                </a:lnSpc>
                <a:spcBef>
                  <a:spcPct val="0"/>
                </a:spcBef>
              </a:pPr>
              <a:r>
                <a:rPr lang="en-US" sz="11500" u="none" dirty="0" err="1">
                  <a:solidFill>
                    <a:srgbClr val="000000"/>
                  </a:solidFill>
                  <a:latin typeface="Montserrat Black" pitchFamily="2" charset="0"/>
                </a:rPr>
                <a:t>Tổng</a:t>
              </a:r>
              <a:r>
                <a:rPr lang="en-US" sz="11500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11500" u="none" dirty="0" err="1">
                  <a:solidFill>
                    <a:srgbClr val="000000"/>
                  </a:solidFill>
                  <a:latin typeface="Montserrat Black" pitchFamily="2" charset="0"/>
                </a:rPr>
                <a:t>quan</a:t>
              </a:r>
              <a:endParaRPr lang="en-US" sz="11500" u="none" dirty="0">
                <a:solidFill>
                  <a:srgbClr val="000000"/>
                </a:solidFill>
                <a:latin typeface="Montserrat Black" pitchFamily="2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2" y="284576"/>
              <a:ext cx="11754142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000" b="1" dirty="0" err="1">
                  <a:solidFill>
                    <a:srgbClr val="000000"/>
                  </a:solidFill>
                  <a:latin typeface="Montserrat Medium" pitchFamily="2" charset="0"/>
                </a:rPr>
                <a:t>Chủ</a:t>
              </a:r>
              <a:r>
                <a:rPr lang="en-US" sz="4000" b="1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000" b="1" dirty="0" err="1">
                  <a:solidFill>
                    <a:srgbClr val="000000"/>
                  </a:solidFill>
                  <a:latin typeface="Montserrat Medium" pitchFamily="2" charset="0"/>
                </a:rPr>
                <a:t>đề</a:t>
              </a:r>
              <a:r>
                <a:rPr lang="en-US" sz="4000" b="1" dirty="0">
                  <a:solidFill>
                    <a:srgbClr val="000000"/>
                  </a:solidFill>
                  <a:latin typeface="Montserrat Medium" pitchFamily="2" charset="0"/>
                </a:rPr>
                <a:t>: </a:t>
              </a:r>
              <a:r>
                <a:rPr lang="en-US" sz="4000" dirty="0" err="1">
                  <a:solidFill>
                    <a:srgbClr val="000000"/>
                  </a:solidFill>
                  <a:latin typeface="Montserrat Black" pitchFamily="2" charset="0"/>
                </a:rPr>
                <a:t>Thiết</a:t>
              </a:r>
              <a:r>
                <a:rPr lang="en-US" sz="4000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Montserrat Black" pitchFamily="2" charset="0"/>
                </a:rPr>
                <a:t>kế</a:t>
              </a:r>
              <a:r>
                <a:rPr lang="en-US" sz="4000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Montserrat Black" pitchFamily="2" charset="0"/>
                </a:rPr>
                <a:t>ứng</a:t>
              </a:r>
              <a:r>
                <a:rPr lang="en-US" sz="4000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Montserrat Black" pitchFamily="2" charset="0"/>
                </a:rPr>
                <a:t>dụng</a:t>
              </a:r>
              <a:r>
                <a:rPr lang="en-US" sz="4000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Montserrat Black" pitchFamily="2" charset="0"/>
                </a:rPr>
                <a:t>chỉnh</a:t>
              </a:r>
              <a:r>
                <a:rPr lang="en-US" sz="4000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Montserrat Black" pitchFamily="2" charset="0"/>
                </a:rPr>
                <a:t>sửa</a:t>
              </a:r>
              <a:r>
                <a:rPr lang="en-US" sz="4000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Montserrat Black" pitchFamily="2" charset="0"/>
                </a:rPr>
                <a:t>ảnh</a:t>
              </a:r>
              <a:endParaRPr lang="en-US" sz="4000" dirty="0">
                <a:solidFill>
                  <a:srgbClr val="000000"/>
                </a:solidFill>
                <a:latin typeface="Montserrat Black" pitchFamily="2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3" y="3444943"/>
              <a:ext cx="6826545" cy="8870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5559"/>
                </a:lnSpc>
                <a:spcBef>
                  <a:spcPct val="0"/>
                </a:spcBef>
              </a:pPr>
              <a:r>
                <a:rPr lang="en-US" sz="3999" u="none" spc="75" dirty="0" err="1">
                  <a:solidFill>
                    <a:srgbClr val="000000"/>
                  </a:solidFill>
                  <a:latin typeface="Montserrat Black" pitchFamily="2" charset="0"/>
                </a:rPr>
                <a:t>Cơ</a:t>
              </a:r>
              <a:r>
                <a:rPr lang="en-US" sz="3999" u="none" spc="75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3999" u="none" spc="75" dirty="0" err="1">
                  <a:solidFill>
                    <a:srgbClr val="000000"/>
                  </a:solidFill>
                  <a:latin typeface="Montserrat Black" pitchFamily="2" charset="0"/>
                </a:rPr>
                <a:t>sở</a:t>
              </a:r>
              <a:r>
                <a:rPr lang="en-US" sz="3999" u="none" spc="75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3999" u="none" spc="75" dirty="0" err="1">
                  <a:solidFill>
                    <a:srgbClr val="000000"/>
                  </a:solidFill>
                  <a:latin typeface="Montserrat Black" pitchFamily="2" charset="0"/>
                </a:rPr>
                <a:t>lý</a:t>
              </a:r>
              <a:r>
                <a:rPr lang="en-US" sz="3999" u="none" spc="75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3999" u="none" spc="75" dirty="0" err="1">
                  <a:solidFill>
                    <a:srgbClr val="000000"/>
                  </a:solidFill>
                  <a:latin typeface="Montserrat Black" pitchFamily="2" charset="0"/>
                </a:rPr>
                <a:t>thuyết</a:t>
              </a:r>
              <a:r>
                <a:rPr lang="en-US" sz="3999" u="none" spc="75" dirty="0">
                  <a:solidFill>
                    <a:srgbClr val="000000"/>
                  </a:solidFill>
                  <a:latin typeface="Montserrat Black" pitchFamily="2" charset="0"/>
                </a:rPr>
                <a:t>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960788" y="4491227"/>
              <a:ext cx="6299200" cy="1969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u="none" dirty="0" err="1">
                  <a:solidFill>
                    <a:srgbClr val="000000"/>
                  </a:solidFill>
                  <a:latin typeface="Montserrat Medium" pitchFamily="2" charset="0"/>
                </a:rPr>
                <a:t>Thư</a:t>
              </a:r>
              <a:r>
                <a:rPr lang="en-US" sz="32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u="none" dirty="0" err="1">
                  <a:solidFill>
                    <a:srgbClr val="000000"/>
                  </a:solidFill>
                  <a:latin typeface="Montserrat Medium" pitchFamily="2" charset="0"/>
                </a:rPr>
                <a:t>viện</a:t>
              </a:r>
              <a:r>
                <a:rPr lang="en-US" sz="3200" u="none" dirty="0">
                  <a:solidFill>
                    <a:srgbClr val="000000"/>
                  </a:solidFill>
                  <a:latin typeface="Montserrat Medium" pitchFamily="2" charset="0"/>
                </a:rPr>
                <a:t> OpenCV</a:t>
              </a:r>
            </a:p>
            <a:p>
              <a:pPr marL="457200" lvl="0" indent="-4572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Thư</a:t>
              </a:r>
              <a:r>
                <a:rPr lang="en-US" sz="32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viện</a:t>
              </a:r>
              <a:r>
                <a:rPr lang="en-US" sz="32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Tkinter</a:t>
              </a:r>
              <a:endParaRPr lang="en-US" sz="3200" dirty="0">
                <a:solidFill>
                  <a:srgbClr val="000000"/>
                </a:solidFill>
                <a:latin typeface="Montserrat Medium" pitchFamily="2" charset="0"/>
              </a:endParaRPr>
            </a:p>
            <a:p>
              <a:pPr marL="457200" lvl="0" indent="-4572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u="none" dirty="0" err="1">
                  <a:solidFill>
                    <a:srgbClr val="000000"/>
                  </a:solidFill>
                  <a:latin typeface="Montserrat Medium" pitchFamily="2" charset="0"/>
                </a:rPr>
                <a:t>Th</a:t>
              </a: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ư</a:t>
              </a:r>
              <a:r>
                <a:rPr lang="en-US" sz="32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viện</a:t>
              </a:r>
              <a:r>
                <a:rPr lang="en-US" sz="32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Numpy</a:t>
              </a:r>
              <a:endParaRPr lang="en-US" sz="3200" u="none" dirty="0">
                <a:solidFill>
                  <a:srgbClr val="000000"/>
                </a:solidFill>
                <a:latin typeface="Montserrat Medium" pitchFamily="2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822" y="7066891"/>
              <a:ext cx="6785720" cy="8870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5559"/>
                </a:lnSpc>
                <a:spcBef>
                  <a:spcPct val="0"/>
                </a:spcBef>
              </a:pPr>
              <a:r>
                <a:rPr lang="en-US" sz="3999" u="none" spc="75" dirty="0" err="1">
                  <a:solidFill>
                    <a:srgbClr val="000000"/>
                  </a:solidFill>
                  <a:latin typeface="Montserrat Black" pitchFamily="2" charset="0"/>
                </a:rPr>
                <a:t>Chương</a:t>
              </a:r>
              <a:r>
                <a:rPr lang="en-US" sz="3999" u="none" spc="75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3999" u="none" spc="75" dirty="0" err="1">
                  <a:solidFill>
                    <a:srgbClr val="000000"/>
                  </a:solidFill>
                  <a:latin typeface="Montserrat Black" pitchFamily="2" charset="0"/>
                </a:rPr>
                <a:t>trình</a:t>
              </a:r>
              <a:r>
                <a:rPr lang="en-US" sz="3999" spc="75" dirty="0">
                  <a:solidFill>
                    <a:srgbClr val="000000"/>
                  </a:solidFill>
                  <a:latin typeface="Montserrat Black" pitchFamily="2" charset="0"/>
                </a:rPr>
                <a:t>:</a:t>
              </a:r>
              <a:endParaRPr lang="en-US" sz="3999" u="none" spc="75" dirty="0">
                <a:solidFill>
                  <a:srgbClr val="000000"/>
                </a:solidFill>
                <a:latin typeface="Montserrat Black" pitchFamily="2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975656" y="8254070"/>
              <a:ext cx="8778485" cy="1969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u="none" dirty="0" err="1">
                  <a:solidFill>
                    <a:srgbClr val="000000"/>
                  </a:solidFill>
                  <a:latin typeface="Montserrat Medium" pitchFamily="2" charset="0"/>
                </a:rPr>
                <a:t>Mã</a:t>
              </a:r>
              <a:r>
                <a:rPr lang="en-US" sz="32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u="none" dirty="0" err="1">
                  <a:solidFill>
                    <a:srgbClr val="000000"/>
                  </a:solidFill>
                  <a:latin typeface="Montserrat Medium" pitchFamily="2" charset="0"/>
                </a:rPr>
                <a:t>nguồn</a:t>
              </a:r>
              <a:endParaRPr lang="en-US" sz="3200" u="none" dirty="0">
                <a:solidFill>
                  <a:srgbClr val="000000"/>
                </a:solidFill>
                <a:latin typeface="Montserrat Medium" pitchFamily="2" charset="0"/>
              </a:endParaRPr>
            </a:p>
            <a:p>
              <a:pPr marL="457200" lvl="0" indent="-4572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Chương</a:t>
              </a:r>
              <a:r>
                <a:rPr lang="en-US" sz="32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trình</a:t>
              </a:r>
              <a:r>
                <a:rPr lang="en-US" sz="32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sau</a:t>
              </a:r>
              <a:r>
                <a:rPr lang="en-US" sz="32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khi</a:t>
              </a:r>
              <a:r>
                <a:rPr lang="en-US" sz="32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cải</a:t>
              </a:r>
              <a:r>
                <a:rPr lang="en-US" sz="3200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Montserrat Medium" pitchFamily="2" charset="0"/>
                </a:rPr>
                <a:t>tiến</a:t>
              </a:r>
              <a:endParaRPr lang="en-US" sz="3200" dirty="0">
                <a:solidFill>
                  <a:srgbClr val="000000"/>
                </a:solidFill>
                <a:latin typeface="Montserrat Medium" pitchFamily="2" charset="0"/>
              </a:endParaRPr>
            </a:p>
            <a:p>
              <a:pPr marL="457200" lvl="0" indent="-4572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u="none" dirty="0" err="1">
                  <a:solidFill>
                    <a:srgbClr val="000000"/>
                  </a:solidFill>
                  <a:latin typeface="Montserrat Medium" pitchFamily="2" charset="0"/>
                </a:rPr>
                <a:t>Chạy</a:t>
              </a:r>
              <a:r>
                <a:rPr lang="en-US" sz="3200" u="none" dirty="0">
                  <a:solidFill>
                    <a:srgbClr val="000000"/>
                  </a:solidFill>
                  <a:latin typeface="Montserrat Medium" pitchFamily="2" charset="0"/>
                </a:rPr>
                <a:t> demo </a:t>
              </a:r>
              <a:r>
                <a:rPr lang="en-US" sz="3200" u="none" dirty="0" err="1">
                  <a:solidFill>
                    <a:srgbClr val="000000"/>
                  </a:solidFill>
                  <a:latin typeface="Montserrat Medium" pitchFamily="2" charset="0"/>
                </a:rPr>
                <a:t>chương</a:t>
              </a:r>
              <a:r>
                <a:rPr lang="en-US" sz="32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3200" u="none" dirty="0" err="1">
                  <a:solidFill>
                    <a:srgbClr val="000000"/>
                  </a:solidFill>
                  <a:latin typeface="Montserrat Medium" pitchFamily="2" charset="0"/>
                </a:rPr>
                <a:t>trình</a:t>
              </a:r>
              <a:endParaRPr lang="en-US" sz="3200" u="none" dirty="0">
                <a:solidFill>
                  <a:srgbClr val="000000"/>
                </a:solidFill>
                <a:latin typeface="Montserrat Medium" pitchFamily="2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6225651"/>
            <a:ext cx="4026840" cy="4020397"/>
            <a:chOff x="443743" y="51073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443743" y="51073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DD85D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59776" y="0"/>
            <a:ext cx="11897699" cy="10287000"/>
          </a:xfrm>
          <a:custGeom>
            <a:avLst/>
            <a:gdLst/>
            <a:ahLst/>
            <a:cxnLst/>
            <a:rect l="l" t="t" r="r" b="b"/>
            <a:pathLst>
              <a:path w="11897699" h="10287000">
                <a:moveTo>
                  <a:pt x="0" y="0"/>
                </a:moveTo>
                <a:lnTo>
                  <a:pt x="11897699" y="0"/>
                </a:lnTo>
                <a:lnTo>
                  <a:pt x="118976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691003" y="2359454"/>
            <a:ext cx="7286219" cy="14202"/>
          </a:xfrm>
          <a:prstGeom prst="line">
            <a:avLst/>
          </a:prstGeom>
          <a:ln w="19050" cap="rnd">
            <a:solidFill>
              <a:srgbClr val="6D86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9" name="Nhóm 28">
            <a:extLst>
              <a:ext uri="{FF2B5EF4-FFF2-40B4-BE49-F238E27FC236}">
                <a16:creationId xmlns:a16="http://schemas.microsoft.com/office/drawing/2014/main" id="{48F9852E-E899-57D8-6C41-A55DA3BE7A1A}"/>
              </a:ext>
            </a:extLst>
          </p:cNvPr>
          <p:cNvGrpSpPr/>
          <p:nvPr/>
        </p:nvGrpSpPr>
        <p:grpSpPr>
          <a:xfrm>
            <a:off x="10519553" y="1678562"/>
            <a:ext cx="7463647" cy="680892"/>
            <a:chOff x="10519553" y="866016"/>
            <a:chExt cx="7463647" cy="680892"/>
          </a:xfrm>
        </p:grpSpPr>
        <p:grpSp>
          <p:nvGrpSpPr>
            <p:cNvPr id="4" name="Group 4"/>
            <p:cNvGrpSpPr/>
            <p:nvPr/>
          </p:nvGrpSpPr>
          <p:grpSpPr>
            <a:xfrm>
              <a:off x="10519553" y="1028699"/>
              <a:ext cx="323850" cy="323850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D86D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1277600" y="866016"/>
              <a:ext cx="6705600" cy="680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5316"/>
                </a:lnSpc>
                <a:spcBef>
                  <a:spcPct val="0"/>
                </a:spcBef>
              </a:pPr>
              <a:r>
                <a:rPr lang="en-US" sz="5400" u="none" dirty="0" err="1">
                  <a:solidFill>
                    <a:srgbClr val="000000"/>
                  </a:solidFill>
                  <a:latin typeface="Montserrat Black" pitchFamily="2" charset="0"/>
                </a:rPr>
                <a:t>Thư</a:t>
              </a:r>
              <a:r>
                <a:rPr lang="en-US" sz="5400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5400" u="none" dirty="0" err="1">
                  <a:solidFill>
                    <a:srgbClr val="000000"/>
                  </a:solidFill>
                  <a:latin typeface="Montserrat Black" pitchFamily="2" charset="0"/>
                </a:rPr>
                <a:t>viện</a:t>
              </a:r>
              <a:r>
                <a:rPr lang="en-US" sz="5400" u="none" dirty="0">
                  <a:solidFill>
                    <a:srgbClr val="000000"/>
                  </a:solidFill>
                  <a:latin typeface="Montserrat Black" pitchFamily="2" charset="0"/>
                </a:rPr>
                <a:t> OpenCV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27213" y="3556923"/>
            <a:ext cx="6431076" cy="2279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01"/>
              </a:lnSpc>
              <a:spcBef>
                <a:spcPct val="0"/>
              </a:spcBef>
            </a:pPr>
            <a:r>
              <a:rPr lang="en-US" sz="9600" u="none" dirty="0" err="1">
                <a:solidFill>
                  <a:srgbClr val="000000"/>
                </a:solidFill>
                <a:latin typeface="Montserrat Black" pitchFamily="2" charset="0"/>
              </a:rPr>
              <a:t>Cơ</a:t>
            </a:r>
            <a:r>
              <a:rPr lang="en-US" sz="96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9600" u="none" dirty="0" err="1">
                <a:solidFill>
                  <a:srgbClr val="000000"/>
                </a:solidFill>
                <a:latin typeface="Montserrat Black" pitchFamily="2" charset="0"/>
              </a:rPr>
              <a:t>sở</a:t>
            </a:r>
            <a:r>
              <a:rPr lang="en-US" sz="96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</a:p>
          <a:p>
            <a:pPr marL="0" lvl="0" indent="0" algn="ctr">
              <a:lnSpc>
                <a:spcPts val="8801"/>
              </a:lnSpc>
              <a:spcBef>
                <a:spcPct val="0"/>
              </a:spcBef>
            </a:pPr>
            <a:r>
              <a:rPr lang="en-US" sz="9600" u="none" dirty="0" err="1">
                <a:solidFill>
                  <a:srgbClr val="000000"/>
                </a:solidFill>
                <a:latin typeface="Montserrat Black" pitchFamily="2" charset="0"/>
              </a:rPr>
              <a:t>lý</a:t>
            </a:r>
            <a:r>
              <a:rPr lang="en-US" sz="96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9600" u="none" dirty="0" err="1">
                <a:solidFill>
                  <a:srgbClr val="000000"/>
                </a:solidFill>
                <a:latin typeface="Montserrat Black" pitchFamily="2" charset="0"/>
              </a:rPr>
              <a:t>thuyết</a:t>
            </a:r>
            <a:endParaRPr lang="en-US" sz="9600" u="none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sp>
        <p:nvSpPr>
          <p:cNvPr id="26" name="Freeform 26"/>
          <p:cNvSpPr/>
          <p:nvPr/>
        </p:nvSpPr>
        <p:spPr>
          <a:xfrm rot="11700000">
            <a:off x="-2672269" y="-816877"/>
            <a:ext cx="5566999" cy="4711261"/>
          </a:xfrm>
          <a:custGeom>
            <a:avLst/>
            <a:gdLst/>
            <a:ahLst/>
            <a:cxnLst/>
            <a:rect l="l" t="t" r="r" b="b"/>
            <a:pathLst>
              <a:path w="5566999" h="4711261">
                <a:moveTo>
                  <a:pt x="0" y="0"/>
                </a:moveTo>
                <a:lnTo>
                  <a:pt x="5566999" y="0"/>
                </a:lnTo>
                <a:lnTo>
                  <a:pt x="5566999" y="4711262"/>
                </a:lnTo>
                <a:lnTo>
                  <a:pt x="0" y="471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Nhóm 29">
            <a:extLst>
              <a:ext uri="{FF2B5EF4-FFF2-40B4-BE49-F238E27FC236}">
                <a16:creationId xmlns:a16="http://schemas.microsoft.com/office/drawing/2014/main" id="{7BF2FFAC-9ED6-1E87-A67C-CA722FF3A242}"/>
              </a:ext>
            </a:extLst>
          </p:cNvPr>
          <p:cNvGrpSpPr/>
          <p:nvPr/>
        </p:nvGrpSpPr>
        <p:grpSpPr>
          <a:xfrm>
            <a:off x="10529078" y="4291275"/>
            <a:ext cx="7448144" cy="680892"/>
            <a:chOff x="10529078" y="3135915"/>
            <a:chExt cx="7448144" cy="680892"/>
          </a:xfrm>
        </p:grpSpPr>
        <p:grpSp>
          <p:nvGrpSpPr>
            <p:cNvPr id="6" name="Group 6"/>
            <p:cNvGrpSpPr/>
            <p:nvPr/>
          </p:nvGrpSpPr>
          <p:grpSpPr>
            <a:xfrm>
              <a:off x="10529078" y="3298598"/>
              <a:ext cx="323850" cy="32385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D86D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99721031-34C5-CBF2-A5B7-98D878B63A67}"/>
                </a:ext>
              </a:extLst>
            </p:cNvPr>
            <p:cNvSpPr txBox="1"/>
            <p:nvPr/>
          </p:nvSpPr>
          <p:spPr>
            <a:xfrm>
              <a:off x="11484895" y="3135915"/>
              <a:ext cx="6492327" cy="680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5316"/>
                </a:lnSpc>
                <a:spcBef>
                  <a:spcPct val="0"/>
                </a:spcBef>
              </a:pPr>
              <a:r>
                <a:rPr lang="en-US" sz="5400" u="none" dirty="0" err="1">
                  <a:solidFill>
                    <a:srgbClr val="000000"/>
                  </a:solidFill>
                  <a:latin typeface="Montserrat Black" pitchFamily="2" charset="0"/>
                </a:rPr>
                <a:t>Thư</a:t>
              </a:r>
              <a:r>
                <a:rPr lang="en-US" sz="5400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5400" u="none" dirty="0" err="1">
                  <a:solidFill>
                    <a:srgbClr val="000000"/>
                  </a:solidFill>
                  <a:latin typeface="Montserrat Black" pitchFamily="2" charset="0"/>
                </a:rPr>
                <a:t>viện</a:t>
              </a:r>
              <a:r>
                <a:rPr lang="en-US" sz="5400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5400" u="none" dirty="0" err="1">
                  <a:solidFill>
                    <a:srgbClr val="000000"/>
                  </a:solidFill>
                  <a:latin typeface="Montserrat Black" pitchFamily="2" charset="0"/>
                </a:rPr>
                <a:t>TKinter</a:t>
              </a:r>
              <a:endParaRPr lang="en-US" sz="5400" u="none" dirty="0">
                <a:solidFill>
                  <a:srgbClr val="000000"/>
                </a:solidFill>
                <a:latin typeface="Montserrat Black" pitchFamily="2" charset="0"/>
              </a:endParaRPr>
            </a:p>
          </p:txBody>
        </p:sp>
      </p:grp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5BECDDD4-68FA-B01D-0385-A6E97E6A4AA3}"/>
              </a:ext>
            </a:extLst>
          </p:cNvPr>
          <p:cNvGrpSpPr/>
          <p:nvPr/>
        </p:nvGrpSpPr>
        <p:grpSpPr>
          <a:xfrm>
            <a:off x="10529078" y="6903987"/>
            <a:ext cx="7301722" cy="680892"/>
            <a:chOff x="10529078" y="5419388"/>
            <a:chExt cx="7301722" cy="680892"/>
          </a:xfrm>
        </p:grpSpPr>
        <p:grpSp>
          <p:nvGrpSpPr>
            <p:cNvPr id="8" name="Group 8"/>
            <p:cNvGrpSpPr/>
            <p:nvPr/>
          </p:nvGrpSpPr>
          <p:grpSpPr>
            <a:xfrm>
              <a:off x="10529078" y="5582071"/>
              <a:ext cx="323850" cy="323850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D86DD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84DCB7D1-1A87-CF25-D60D-6F9C1CC02EEE}"/>
                </a:ext>
              </a:extLst>
            </p:cNvPr>
            <p:cNvSpPr txBox="1"/>
            <p:nvPr/>
          </p:nvSpPr>
          <p:spPr>
            <a:xfrm>
              <a:off x="11484895" y="5419388"/>
              <a:ext cx="6345905" cy="680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5316"/>
                </a:lnSpc>
                <a:spcBef>
                  <a:spcPct val="0"/>
                </a:spcBef>
              </a:pPr>
              <a:r>
                <a:rPr lang="en-US" sz="5400" u="none" dirty="0" err="1">
                  <a:solidFill>
                    <a:srgbClr val="000000"/>
                  </a:solidFill>
                  <a:latin typeface="Montserrat Black" pitchFamily="2" charset="0"/>
                </a:rPr>
                <a:t>Thư</a:t>
              </a:r>
              <a:r>
                <a:rPr lang="en-US" sz="5400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5400" u="none" dirty="0" err="1">
                  <a:solidFill>
                    <a:srgbClr val="000000"/>
                  </a:solidFill>
                  <a:latin typeface="Montserrat Black" pitchFamily="2" charset="0"/>
                </a:rPr>
                <a:t>viện</a:t>
              </a:r>
              <a:r>
                <a:rPr lang="en-US" sz="5400" u="none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5400" u="none" dirty="0" err="1">
                  <a:solidFill>
                    <a:srgbClr val="000000"/>
                  </a:solidFill>
                  <a:latin typeface="Montserrat Black" pitchFamily="2" charset="0"/>
                </a:rPr>
                <a:t>Numpy</a:t>
              </a:r>
              <a:endParaRPr lang="en-US" sz="5400" u="none" dirty="0">
                <a:solidFill>
                  <a:srgbClr val="000000"/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AutoShape 3">
            <a:extLst>
              <a:ext uri="{FF2B5EF4-FFF2-40B4-BE49-F238E27FC236}">
                <a16:creationId xmlns:a16="http://schemas.microsoft.com/office/drawing/2014/main" id="{3496DB4C-EC3A-735F-2B1A-2A634D4AE9CD}"/>
              </a:ext>
            </a:extLst>
          </p:cNvPr>
          <p:cNvSpPr/>
          <p:nvPr/>
        </p:nvSpPr>
        <p:spPr>
          <a:xfrm>
            <a:off x="10691003" y="4988295"/>
            <a:ext cx="7286219" cy="14202"/>
          </a:xfrm>
          <a:prstGeom prst="line">
            <a:avLst/>
          </a:prstGeom>
          <a:ln w="19050" cap="rnd">
            <a:solidFill>
              <a:srgbClr val="6D86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25027B83-70BE-D5A4-2CD8-088ABF0C9CD4}"/>
              </a:ext>
            </a:extLst>
          </p:cNvPr>
          <p:cNvSpPr/>
          <p:nvPr/>
        </p:nvSpPr>
        <p:spPr>
          <a:xfrm>
            <a:off x="10691003" y="7617136"/>
            <a:ext cx="7286219" cy="14202"/>
          </a:xfrm>
          <a:prstGeom prst="line">
            <a:avLst/>
          </a:prstGeom>
          <a:ln w="19050" cap="rnd">
            <a:solidFill>
              <a:srgbClr val="6D86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5590" y="-876300"/>
            <a:ext cx="14049271" cy="12147294"/>
          </a:xfrm>
          <a:custGeom>
            <a:avLst/>
            <a:gdLst/>
            <a:ahLst/>
            <a:cxnLst/>
            <a:rect l="l" t="t" r="r" b="b"/>
            <a:pathLst>
              <a:path w="7917976" h="6846048">
                <a:moveTo>
                  <a:pt x="0" y="0"/>
                </a:moveTo>
                <a:lnTo>
                  <a:pt x="7917977" y="0"/>
                </a:lnTo>
                <a:lnTo>
                  <a:pt x="7917977" y="6846049"/>
                </a:lnTo>
                <a:lnTo>
                  <a:pt x="0" y="684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81398" y="4305300"/>
            <a:ext cx="8889204" cy="7685792"/>
          </a:xfrm>
          <a:custGeom>
            <a:avLst/>
            <a:gdLst/>
            <a:ahLst/>
            <a:cxnLst/>
            <a:rect l="l" t="t" r="r" b="b"/>
            <a:pathLst>
              <a:path w="7917976" h="6846048">
                <a:moveTo>
                  <a:pt x="0" y="0"/>
                </a:moveTo>
                <a:lnTo>
                  <a:pt x="7917976" y="0"/>
                </a:lnTo>
                <a:lnTo>
                  <a:pt x="7917976" y="6846048"/>
                </a:lnTo>
                <a:lnTo>
                  <a:pt x="0" y="6846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066800" y="1333500"/>
            <a:ext cx="1097280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720"/>
              </a:lnSpc>
              <a:spcBef>
                <a:spcPct val="0"/>
              </a:spcBef>
            </a:pPr>
            <a:r>
              <a:rPr lang="en-US" sz="8800" u="none" dirty="0" err="1">
                <a:solidFill>
                  <a:srgbClr val="000000"/>
                </a:solidFill>
                <a:latin typeface="Montserrat Black" pitchFamily="2" charset="0"/>
              </a:rPr>
              <a:t>Thư</a:t>
            </a:r>
            <a:r>
              <a:rPr lang="en-US" sz="88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8800" u="none" dirty="0" err="1">
                <a:solidFill>
                  <a:srgbClr val="000000"/>
                </a:solidFill>
                <a:latin typeface="Montserrat Black" pitchFamily="2" charset="0"/>
              </a:rPr>
              <a:t>viện</a:t>
            </a:r>
            <a:r>
              <a:rPr lang="en-US" sz="8800" u="none" dirty="0">
                <a:solidFill>
                  <a:srgbClr val="000000"/>
                </a:solidFill>
                <a:latin typeface="Montserrat Black" pitchFamily="2" charset="0"/>
              </a:rPr>
              <a:t> OpenCV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8A4716B-D3EA-16A5-9CEE-8F4C34A3FE81}"/>
              </a:ext>
            </a:extLst>
          </p:cNvPr>
          <p:cNvSpPr txBox="1"/>
          <p:nvPr/>
        </p:nvSpPr>
        <p:spPr>
          <a:xfrm>
            <a:off x="609600" y="4191999"/>
            <a:ext cx="91506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200" dirty="0" err="1">
                <a:latin typeface="Montserrat Medium" pitchFamily="2" charset="0"/>
              </a:rPr>
              <a:t>OpenCV</a:t>
            </a:r>
            <a:r>
              <a:rPr lang="vi-VN" sz="3200" dirty="0">
                <a:latin typeface="Montserrat Medium" pitchFamily="2" charset="0"/>
              </a:rPr>
              <a:t> (</a:t>
            </a:r>
            <a:r>
              <a:rPr lang="vi-VN" sz="3200" dirty="0" err="1">
                <a:latin typeface="Montserrat Medium" pitchFamily="2" charset="0"/>
              </a:rPr>
              <a:t>Open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Source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Computer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Vision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Library</a:t>
            </a:r>
            <a:r>
              <a:rPr lang="vi-VN" sz="3200" dirty="0">
                <a:latin typeface="Montserrat Medium" pitchFamily="2" charset="0"/>
              </a:rPr>
              <a:t>) là một thư viện mã nguồn mở được thiết kế để xử lý hình ảnh và </a:t>
            </a:r>
            <a:r>
              <a:rPr lang="vi-VN" sz="3200" dirty="0" err="1">
                <a:latin typeface="Montserrat Medium" pitchFamily="2" charset="0"/>
              </a:rPr>
              <a:t>video</a:t>
            </a:r>
            <a:r>
              <a:rPr lang="vi-VN" sz="3200" dirty="0">
                <a:latin typeface="Montserrat Medium" pitchFamily="2" charset="0"/>
              </a:rPr>
              <a:t>.</a:t>
            </a:r>
            <a:endParaRPr lang="en-US" sz="3200" dirty="0">
              <a:latin typeface="Montserrat Medium" pitchFamily="2" charset="0"/>
            </a:endParaRPr>
          </a:p>
          <a:p>
            <a:pPr algn="just"/>
            <a:r>
              <a:rPr lang="vi-VN" sz="3200" dirty="0">
                <a:latin typeface="Montserrat Medium" pitchFamily="2" charset="0"/>
              </a:rPr>
              <a:t>Nó cung cấp một loạt các công cụ và thuật toán để phát hiện, nhận diện, theo dõi và xử lý các đối tượng trong ảnh và </a:t>
            </a:r>
            <a:r>
              <a:rPr lang="vi-VN" sz="3200" dirty="0" err="1">
                <a:latin typeface="Montserrat Medium" pitchFamily="2" charset="0"/>
              </a:rPr>
              <a:t>video</a:t>
            </a:r>
            <a:r>
              <a:rPr lang="vi-VN" sz="3200" dirty="0">
                <a:latin typeface="Montserrat Medium" pitchFamily="2" charset="0"/>
              </a:rPr>
              <a:t>. </a:t>
            </a:r>
            <a:endParaRPr lang="en-US" sz="3200" dirty="0">
              <a:latin typeface="Montserrat Medium" pitchFamily="2" charset="0"/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026B2E40-A4E1-C3BA-572F-22B2B3AE8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0275" y="3219834"/>
            <a:ext cx="8154629" cy="5431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24516" y="1624701"/>
            <a:ext cx="14049271" cy="12147294"/>
          </a:xfrm>
          <a:custGeom>
            <a:avLst/>
            <a:gdLst/>
            <a:ahLst/>
            <a:cxnLst/>
            <a:rect l="l" t="t" r="r" b="b"/>
            <a:pathLst>
              <a:path w="7917976" h="6846048">
                <a:moveTo>
                  <a:pt x="0" y="0"/>
                </a:moveTo>
                <a:lnTo>
                  <a:pt x="7917977" y="0"/>
                </a:lnTo>
                <a:lnTo>
                  <a:pt x="7917977" y="6846049"/>
                </a:lnTo>
                <a:lnTo>
                  <a:pt x="0" y="684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304227">
            <a:off x="-4107928" y="-4794845"/>
            <a:ext cx="7050037" cy="6095610"/>
          </a:xfrm>
          <a:custGeom>
            <a:avLst/>
            <a:gdLst/>
            <a:ahLst/>
            <a:cxnLst/>
            <a:rect l="l" t="t" r="r" b="b"/>
            <a:pathLst>
              <a:path w="7917976" h="6846048">
                <a:moveTo>
                  <a:pt x="0" y="0"/>
                </a:moveTo>
                <a:lnTo>
                  <a:pt x="7917976" y="0"/>
                </a:lnTo>
                <a:lnTo>
                  <a:pt x="7917976" y="6846048"/>
                </a:lnTo>
                <a:lnTo>
                  <a:pt x="0" y="6846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9525000" y="342900"/>
            <a:ext cx="10972800" cy="1064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720"/>
              </a:lnSpc>
              <a:spcBef>
                <a:spcPct val="0"/>
              </a:spcBef>
            </a:pPr>
            <a:r>
              <a:rPr lang="en-US" sz="7200" u="none" dirty="0" err="1">
                <a:solidFill>
                  <a:srgbClr val="000000"/>
                </a:solidFill>
                <a:latin typeface="Montserrat Black" pitchFamily="2" charset="0"/>
              </a:rPr>
              <a:t>Thư</a:t>
            </a:r>
            <a:r>
              <a:rPr lang="en-US" sz="72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7200" u="none" dirty="0" err="1">
                <a:solidFill>
                  <a:srgbClr val="000000"/>
                </a:solidFill>
                <a:latin typeface="Montserrat Black" pitchFamily="2" charset="0"/>
              </a:rPr>
              <a:t>viện</a:t>
            </a:r>
            <a:r>
              <a:rPr lang="en-US" sz="7200" u="none" dirty="0">
                <a:solidFill>
                  <a:srgbClr val="000000"/>
                </a:solidFill>
                <a:latin typeface="Montserrat Black" pitchFamily="2" charset="0"/>
              </a:rPr>
              <a:t> OpenCV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8A4716B-D3EA-16A5-9CEE-8F4C34A3FE81}"/>
              </a:ext>
            </a:extLst>
          </p:cNvPr>
          <p:cNvSpPr txBox="1"/>
          <p:nvPr/>
        </p:nvSpPr>
        <p:spPr>
          <a:xfrm>
            <a:off x="-11353800" y="3390900"/>
            <a:ext cx="10972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200" dirty="0" err="1">
                <a:latin typeface="Montserrat Medium" pitchFamily="2" charset="0"/>
              </a:rPr>
              <a:t>OpenCV</a:t>
            </a:r>
            <a:r>
              <a:rPr lang="vi-VN" sz="3200" dirty="0">
                <a:latin typeface="Montserrat Medium" pitchFamily="2" charset="0"/>
              </a:rPr>
              <a:t> (</a:t>
            </a:r>
            <a:r>
              <a:rPr lang="vi-VN" sz="3200" dirty="0" err="1">
                <a:latin typeface="Montserrat Medium" pitchFamily="2" charset="0"/>
              </a:rPr>
              <a:t>Open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Source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Computer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Vision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Library</a:t>
            </a:r>
            <a:r>
              <a:rPr lang="vi-VN" sz="3200" dirty="0">
                <a:latin typeface="Montserrat Medium" pitchFamily="2" charset="0"/>
              </a:rPr>
              <a:t>) là một thư viện mã nguồn mở được thiết kế để xử lý hình ảnh và </a:t>
            </a:r>
            <a:r>
              <a:rPr lang="vi-VN" sz="3200" dirty="0" err="1">
                <a:latin typeface="Montserrat Medium" pitchFamily="2" charset="0"/>
              </a:rPr>
              <a:t>video</a:t>
            </a:r>
            <a:r>
              <a:rPr lang="vi-VN" sz="3200" dirty="0">
                <a:latin typeface="Montserrat Medium" pitchFamily="2" charset="0"/>
              </a:rPr>
              <a:t>.</a:t>
            </a:r>
            <a:endParaRPr lang="en-US" sz="3200" dirty="0">
              <a:latin typeface="Montserrat Medium" pitchFamily="2" charset="0"/>
            </a:endParaRPr>
          </a:p>
          <a:p>
            <a:pPr algn="just"/>
            <a:r>
              <a:rPr lang="vi-VN" sz="3200" dirty="0">
                <a:latin typeface="Montserrat Medium" pitchFamily="2" charset="0"/>
              </a:rPr>
              <a:t>Nó cung cấp một loạt các công cụ và thuật toán để phát hiện, nhận diện, theo dõi và xử lý các đối tượng trong ảnh và </a:t>
            </a:r>
            <a:r>
              <a:rPr lang="vi-VN" sz="3200" dirty="0" err="1">
                <a:latin typeface="Montserrat Medium" pitchFamily="2" charset="0"/>
              </a:rPr>
              <a:t>video</a:t>
            </a:r>
            <a:r>
              <a:rPr lang="vi-VN" sz="3200" dirty="0">
                <a:latin typeface="Montserrat Medium" pitchFamily="2" charset="0"/>
              </a:rPr>
              <a:t>. </a:t>
            </a:r>
            <a:endParaRPr lang="en-US" sz="3200" dirty="0">
              <a:latin typeface="Montserrat Medium" pitchFamily="2" charset="0"/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6A92141D-AA20-C033-AC12-BB006A0B984E}"/>
              </a:ext>
            </a:extLst>
          </p:cNvPr>
          <p:cNvGrpSpPr/>
          <p:nvPr/>
        </p:nvGrpSpPr>
        <p:grpSpPr>
          <a:xfrm>
            <a:off x="685800" y="2741683"/>
            <a:ext cx="8153399" cy="649217"/>
            <a:chOff x="10519553" y="866016"/>
            <a:chExt cx="8153399" cy="649217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8DBC0B1C-6BDB-6F18-C1D6-A9EA15C569F2}"/>
                </a:ext>
              </a:extLst>
            </p:cNvPr>
            <p:cNvGrpSpPr/>
            <p:nvPr/>
          </p:nvGrpSpPr>
          <p:grpSpPr>
            <a:xfrm>
              <a:off x="10519553" y="1028699"/>
              <a:ext cx="323850" cy="323850"/>
              <a:chOff x="0" y="0"/>
              <a:chExt cx="6350000" cy="6350000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367BC799-8B29-7EE7-B93C-072BE11C87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D86D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6911C24-1F13-7426-2954-022148C0DEB9}"/>
                </a:ext>
              </a:extLst>
            </p:cNvPr>
            <p:cNvSpPr txBox="1"/>
            <p:nvPr/>
          </p:nvSpPr>
          <p:spPr>
            <a:xfrm>
              <a:off x="11277599" y="866016"/>
              <a:ext cx="7395353" cy="649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5316"/>
                </a:lnSpc>
                <a:spcBef>
                  <a:spcPct val="0"/>
                </a:spcBef>
              </a:pP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Xử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lý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ảnh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và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video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cơ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bản</a:t>
              </a:r>
              <a:endParaRPr lang="en-US" sz="4400" u="none" dirty="0">
                <a:solidFill>
                  <a:srgbClr val="000000"/>
                </a:solidFill>
                <a:latin typeface="Montserrat Medium" pitchFamily="2" charset="0"/>
              </a:endParaRPr>
            </a:p>
          </p:txBody>
        </p:sp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E62D4188-E438-E191-BF26-EFE094478AEC}"/>
              </a:ext>
            </a:extLst>
          </p:cNvPr>
          <p:cNvSpPr txBox="1"/>
          <p:nvPr/>
        </p:nvSpPr>
        <p:spPr>
          <a:xfrm>
            <a:off x="1672447" y="1434707"/>
            <a:ext cx="6705600" cy="680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5316"/>
              </a:lnSpc>
              <a:spcBef>
                <a:spcPct val="0"/>
              </a:spcBef>
            </a:pPr>
            <a:r>
              <a:rPr lang="en-US" sz="5400" u="none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5400" u="none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5400" u="none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5400" u="none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5400" u="none" dirty="0" err="1">
                <a:solidFill>
                  <a:srgbClr val="000000"/>
                </a:solidFill>
                <a:latin typeface="Montserrat Medium" pitchFamily="2" charset="0"/>
              </a:rPr>
              <a:t>chính</a:t>
            </a:r>
            <a:endParaRPr lang="en-US" sz="5400" u="none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B351C7BA-A7A3-0DF9-A9D5-6DB01D50C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061" y="2632173"/>
            <a:ext cx="6852139" cy="3569043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4DEE0B7-9409-22AC-338F-1FE9D2A27EE3}"/>
              </a:ext>
            </a:extLst>
          </p:cNvPr>
          <p:cNvSpPr txBox="1"/>
          <p:nvPr/>
        </p:nvSpPr>
        <p:spPr>
          <a:xfrm>
            <a:off x="314325" y="3846074"/>
            <a:ext cx="10435736" cy="517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Montserrat Medium" pitchFamily="2" charset="0"/>
              </a:rPr>
              <a:t>Đọc và ghi ảnh</a:t>
            </a:r>
            <a:r>
              <a:rPr lang="en-US" sz="3200" dirty="0">
                <a:latin typeface="Montserrat Medium" pitchFamily="2" charset="0"/>
              </a:rPr>
              <a:t> </a:t>
            </a:r>
            <a:r>
              <a:rPr lang="en-US" sz="3200" dirty="0" err="1">
                <a:latin typeface="Montserrat Medium" pitchFamily="2" charset="0"/>
              </a:rPr>
              <a:t>và</a:t>
            </a:r>
            <a:r>
              <a:rPr lang="en-US" sz="3200" dirty="0">
                <a:latin typeface="Montserrat Medium" pitchFamily="2" charset="0"/>
              </a:rPr>
              <a:t> video</a:t>
            </a:r>
            <a:r>
              <a:rPr lang="vi-VN" sz="3200" dirty="0">
                <a:latin typeface="Montserrat Medium" pitchFamily="2" charset="0"/>
              </a:rPr>
              <a:t> từ và vào nhiều định dạng khác nhau.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Montserrat Medium" pitchFamily="2" charset="0"/>
              </a:rPr>
              <a:t>Chỉnh sửa độ sáng, độ tương phản và màu sắc.</a:t>
            </a:r>
            <a:endParaRPr lang="en-US" sz="3200" dirty="0">
              <a:latin typeface="Montserrat Medium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Montserrat Medium" pitchFamily="2" charset="0"/>
              </a:rPr>
              <a:t>Chuyển đổi không gian màu.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Montserrat Medium" pitchFamily="2" charset="0"/>
              </a:rPr>
              <a:t>Cắt, sao chép và ghép ảnh.</a:t>
            </a:r>
            <a:endParaRPr lang="en-US" sz="3200" dirty="0">
              <a:latin typeface="Montserrat Medium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Montserrat Medium" pitchFamily="2" charset="0"/>
              </a:rPr>
              <a:t>Trích xuất và xử lý các khung hình từ </a:t>
            </a:r>
            <a:r>
              <a:rPr lang="vi-VN" sz="3200" dirty="0" err="1">
                <a:latin typeface="Montserrat Medium" pitchFamily="2" charset="0"/>
              </a:rPr>
              <a:t>video</a:t>
            </a:r>
            <a:endParaRPr lang="vi-VN" sz="3200" dirty="0">
              <a:latin typeface="Montserrat Medium" pitchFamily="2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latin typeface="Montserrat Medium" pitchFamily="2" charset="0"/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3D0E8784-C196-9ABC-88D9-E46E73BB1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0" y="6399788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75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24516" y="1624701"/>
            <a:ext cx="14049271" cy="12147294"/>
          </a:xfrm>
          <a:custGeom>
            <a:avLst/>
            <a:gdLst/>
            <a:ahLst/>
            <a:cxnLst/>
            <a:rect l="l" t="t" r="r" b="b"/>
            <a:pathLst>
              <a:path w="7917976" h="6846048">
                <a:moveTo>
                  <a:pt x="0" y="0"/>
                </a:moveTo>
                <a:lnTo>
                  <a:pt x="7917977" y="0"/>
                </a:lnTo>
                <a:lnTo>
                  <a:pt x="7917977" y="6846049"/>
                </a:lnTo>
                <a:lnTo>
                  <a:pt x="0" y="684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304227">
            <a:off x="-4107928" y="-4794845"/>
            <a:ext cx="7050037" cy="6095610"/>
          </a:xfrm>
          <a:custGeom>
            <a:avLst/>
            <a:gdLst/>
            <a:ahLst/>
            <a:cxnLst/>
            <a:rect l="l" t="t" r="r" b="b"/>
            <a:pathLst>
              <a:path w="7917976" h="6846048">
                <a:moveTo>
                  <a:pt x="0" y="0"/>
                </a:moveTo>
                <a:lnTo>
                  <a:pt x="7917976" y="0"/>
                </a:lnTo>
                <a:lnTo>
                  <a:pt x="7917976" y="6846048"/>
                </a:lnTo>
                <a:lnTo>
                  <a:pt x="0" y="6846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9525000" y="342900"/>
            <a:ext cx="10972800" cy="1064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720"/>
              </a:lnSpc>
              <a:spcBef>
                <a:spcPct val="0"/>
              </a:spcBef>
            </a:pPr>
            <a:r>
              <a:rPr lang="en-US" sz="7200" u="none" dirty="0" err="1">
                <a:solidFill>
                  <a:srgbClr val="000000"/>
                </a:solidFill>
                <a:latin typeface="Montserrat Black" pitchFamily="2" charset="0"/>
              </a:rPr>
              <a:t>Thư</a:t>
            </a:r>
            <a:r>
              <a:rPr lang="en-US" sz="7200" u="none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7200" u="none" dirty="0" err="1">
                <a:solidFill>
                  <a:srgbClr val="000000"/>
                </a:solidFill>
                <a:latin typeface="Montserrat Black" pitchFamily="2" charset="0"/>
              </a:rPr>
              <a:t>viện</a:t>
            </a:r>
            <a:r>
              <a:rPr lang="en-US" sz="7200" u="none" dirty="0">
                <a:solidFill>
                  <a:srgbClr val="000000"/>
                </a:solidFill>
                <a:latin typeface="Montserrat Black" pitchFamily="2" charset="0"/>
              </a:rPr>
              <a:t> OpenCV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8A4716B-D3EA-16A5-9CEE-8F4C34A3FE81}"/>
              </a:ext>
            </a:extLst>
          </p:cNvPr>
          <p:cNvSpPr txBox="1"/>
          <p:nvPr/>
        </p:nvSpPr>
        <p:spPr>
          <a:xfrm>
            <a:off x="-11353800" y="3390900"/>
            <a:ext cx="10972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200" dirty="0" err="1">
                <a:latin typeface="Montserrat Medium" pitchFamily="2" charset="0"/>
              </a:rPr>
              <a:t>OpenCV</a:t>
            </a:r>
            <a:r>
              <a:rPr lang="vi-VN" sz="3200" dirty="0">
                <a:latin typeface="Montserrat Medium" pitchFamily="2" charset="0"/>
              </a:rPr>
              <a:t> (</a:t>
            </a:r>
            <a:r>
              <a:rPr lang="vi-VN" sz="3200" dirty="0" err="1">
                <a:latin typeface="Montserrat Medium" pitchFamily="2" charset="0"/>
              </a:rPr>
              <a:t>Open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Source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Computer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Vision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Library</a:t>
            </a:r>
            <a:r>
              <a:rPr lang="vi-VN" sz="3200" dirty="0">
                <a:latin typeface="Montserrat Medium" pitchFamily="2" charset="0"/>
              </a:rPr>
              <a:t>) là một thư viện mã nguồn mở được thiết kế để xử lý hình ảnh và </a:t>
            </a:r>
            <a:r>
              <a:rPr lang="vi-VN" sz="3200" dirty="0" err="1">
                <a:latin typeface="Montserrat Medium" pitchFamily="2" charset="0"/>
              </a:rPr>
              <a:t>video</a:t>
            </a:r>
            <a:r>
              <a:rPr lang="vi-VN" sz="3200" dirty="0">
                <a:latin typeface="Montserrat Medium" pitchFamily="2" charset="0"/>
              </a:rPr>
              <a:t>.</a:t>
            </a:r>
            <a:endParaRPr lang="en-US" sz="3200" dirty="0">
              <a:latin typeface="Montserrat Medium" pitchFamily="2" charset="0"/>
            </a:endParaRPr>
          </a:p>
          <a:p>
            <a:pPr algn="just"/>
            <a:r>
              <a:rPr lang="vi-VN" sz="3200" dirty="0">
                <a:latin typeface="Montserrat Medium" pitchFamily="2" charset="0"/>
              </a:rPr>
              <a:t>Nó cung cấp một loạt các công cụ và thuật toán để phát hiện, nhận diện, theo dõi và xử lý các đối tượng trong ảnh và </a:t>
            </a:r>
            <a:r>
              <a:rPr lang="vi-VN" sz="3200" dirty="0" err="1">
                <a:latin typeface="Montserrat Medium" pitchFamily="2" charset="0"/>
              </a:rPr>
              <a:t>video</a:t>
            </a:r>
            <a:r>
              <a:rPr lang="vi-VN" sz="3200" dirty="0">
                <a:latin typeface="Montserrat Medium" pitchFamily="2" charset="0"/>
              </a:rPr>
              <a:t>. </a:t>
            </a:r>
            <a:endParaRPr lang="en-US" sz="3200" dirty="0">
              <a:latin typeface="Montserrat Medium" pitchFamily="2" charset="0"/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6A92141D-AA20-C033-AC12-BB006A0B984E}"/>
              </a:ext>
            </a:extLst>
          </p:cNvPr>
          <p:cNvGrpSpPr/>
          <p:nvPr/>
        </p:nvGrpSpPr>
        <p:grpSpPr>
          <a:xfrm>
            <a:off x="308464" y="2626572"/>
            <a:ext cx="10258466" cy="1328890"/>
            <a:chOff x="10519553" y="866016"/>
            <a:chExt cx="10258466" cy="1328890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8DBC0B1C-6BDB-6F18-C1D6-A9EA15C569F2}"/>
                </a:ext>
              </a:extLst>
            </p:cNvPr>
            <p:cNvGrpSpPr/>
            <p:nvPr/>
          </p:nvGrpSpPr>
          <p:grpSpPr>
            <a:xfrm>
              <a:off x="10519553" y="1028699"/>
              <a:ext cx="323850" cy="323850"/>
              <a:chOff x="0" y="0"/>
              <a:chExt cx="6350000" cy="6350000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367BC799-8B29-7EE7-B93C-072BE11C87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D86D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6911C24-1F13-7426-2954-022148C0DEB9}"/>
                </a:ext>
              </a:extLst>
            </p:cNvPr>
            <p:cNvSpPr txBox="1"/>
            <p:nvPr/>
          </p:nvSpPr>
          <p:spPr>
            <a:xfrm>
              <a:off x="11023601" y="866016"/>
              <a:ext cx="9754418" cy="1328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5316"/>
                </a:lnSpc>
                <a:spcBef>
                  <a:spcPct val="0"/>
                </a:spcBef>
              </a:pP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Phát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hiện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và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nhận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dạng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đối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tượng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,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thị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giác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máy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tính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nâng</a:t>
              </a:r>
              <a:r>
                <a:rPr lang="en-US" sz="4400" u="none" dirty="0">
                  <a:solidFill>
                    <a:srgbClr val="000000"/>
                  </a:solidFill>
                  <a:latin typeface="Montserrat Medium" pitchFamily="2" charset="0"/>
                </a:rPr>
                <a:t> </a:t>
              </a:r>
              <a:r>
                <a:rPr lang="en-US" sz="4400" u="none" dirty="0" err="1">
                  <a:solidFill>
                    <a:srgbClr val="000000"/>
                  </a:solidFill>
                  <a:latin typeface="Montserrat Medium" pitchFamily="2" charset="0"/>
                </a:rPr>
                <a:t>cao</a:t>
              </a:r>
              <a:endParaRPr lang="en-US" sz="4400" u="none" dirty="0">
                <a:solidFill>
                  <a:srgbClr val="000000"/>
                </a:solidFill>
                <a:latin typeface="Montserrat Medium" pitchFamily="2" charset="0"/>
              </a:endParaRPr>
            </a:p>
          </p:txBody>
        </p:sp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E62D4188-E438-E191-BF26-EFE094478AEC}"/>
              </a:ext>
            </a:extLst>
          </p:cNvPr>
          <p:cNvSpPr txBox="1"/>
          <p:nvPr/>
        </p:nvSpPr>
        <p:spPr>
          <a:xfrm>
            <a:off x="1672447" y="1434707"/>
            <a:ext cx="6705600" cy="680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5316"/>
              </a:lnSpc>
              <a:spcBef>
                <a:spcPct val="0"/>
              </a:spcBef>
            </a:pPr>
            <a:r>
              <a:rPr lang="en-US" sz="5400" u="none" dirty="0" err="1">
                <a:solidFill>
                  <a:srgbClr val="000000"/>
                </a:solidFill>
                <a:latin typeface="Montserrat Medium" pitchFamily="2" charset="0"/>
              </a:rPr>
              <a:t>Chức</a:t>
            </a:r>
            <a:r>
              <a:rPr lang="en-US" sz="5400" u="none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5400" u="none" dirty="0" err="1">
                <a:solidFill>
                  <a:srgbClr val="000000"/>
                </a:solidFill>
                <a:latin typeface="Montserrat Medium" pitchFamily="2" charset="0"/>
              </a:rPr>
              <a:t>năng</a:t>
            </a:r>
            <a:r>
              <a:rPr lang="en-US" sz="5400" u="none" dirty="0">
                <a:solidFill>
                  <a:srgbClr val="000000"/>
                </a:solidFill>
                <a:latin typeface="Montserrat Medium" pitchFamily="2" charset="0"/>
              </a:rPr>
              <a:t> </a:t>
            </a:r>
            <a:r>
              <a:rPr lang="en-US" sz="5400" u="none" dirty="0" err="1">
                <a:solidFill>
                  <a:srgbClr val="000000"/>
                </a:solidFill>
                <a:latin typeface="Montserrat Medium" pitchFamily="2" charset="0"/>
              </a:rPr>
              <a:t>chính</a:t>
            </a:r>
            <a:endParaRPr lang="en-US" sz="5400" u="none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B351C7BA-A7A3-0DF9-A9D5-6DB01D50C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316" y="2632173"/>
            <a:ext cx="6852139" cy="3569043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4DEE0B7-9409-22AC-338F-1FE9D2A27EE3}"/>
              </a:ext>
            </a:extLst>
          </p:cNvPr>
          <p:cNvSpPr txBox="1"/>
          <p:nvPr/>
        </p:nvSpPr>
        <p:spPr>
          <a:xfrm>
            <a:off x="308464" y="4728354"/>
            <a:ext cx="10664336" cy="517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Montserrat Medium" pitchFamily="2" charset="0"/>
              </a:rPr>
              <a:t>Phát hiện khuôn mặt và mắt.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Montserrat Medium" pitchFamily="2" charset="0"/>
              </a:rPr>
              <a:t>Nhận diện biển báo, dấu hiệu và đối tượng khác.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Montserrat Medium" pitchFamily="2" charset="0"/>
              </a:rPr>
              <a:t>Phân loại và nhận diện đối tượng sử dụng các mô hình học máy.</a:t>
            </a:r>
            <a:endParaRPr lang="en-US" sz="3200" dirty="0">
              <a:latin typeface="Montserrat Medium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Montserrat Medium" pitchFamily="2" charset="0"/>
              </a:rPr>
              <a:t>Trích xuất đặc trưng và mô </a:t>
            </a:r>
            <a:r>
              <a:rPr lang="vi-VN" sz="3200" dirty="0" err="1">
                <a:latin typeface="Montserrat Medium" pitchFamily="2" charset="0"/>
              </a:rPr>
              <a:t>mô</a:t>
            </a:r>
            <a:r>
              <a:rPr lang="vi-VN" sz="3200" dirty="0">
                <a:latin typeface="Montserrat Medium" pitchFamily="2" charset="0"/>
              </a:rPr>
              <a:t> hình.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Montserrat Medium" pitchFamily="2" charset="0"/>
              </a:rPr>
              <a:t>Thuật toán </a:t>
            </a:r>
            <a:r>
              <a:rPr lang="vi-VN" sz="3200" dirty="0" err="1">
                <a:latin typeface="Montserrat Medium" pitchFamily="2" charset="0"/>
              </a:rPr>
              <a:t>stereo</a:t>
            </a:r>
            <a:r>
              <a:rPr lang="vi-VN" sz="3200" dirty="0">
                <a:latin typeface="Montserrat Medium" pitchFamily="2" charset="0"/>
              </a:rPr>
              <a:t> </a:t>
            </a:r>
            <a:r>
              <a:rPr lang="vi-VN" sz="3200" dirty="0" err="1">
                <a:latin typeface="Montserrat Medium" pitchFamily="2" charset="0"/>
              </a:rPr>
              <a:t>vision</a:t>
            </a:r>
            <a:r>
              <a:rPr lang="vi-VN" sz="3200" dirty="0">
                <a:latin typeface="Montserrat Medium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Montserrat Medium" pitchFamily="2" charset="0"/>
              </a:rPr>
              <a:t>Xử lý ảnh y tế và hình ảnh y khoa.</a:t>
            </a:r>
            <a:endParaRPr lang="en-US" sz="3200" dirty="0">
              <a:latin typeface="Montserrat Medium" pitchFamily="2" charset="0"/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3D0E8784-C196-9ABC-88D9-E46E73BB1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0" y="12274389"/>
            <a:ext cx="6858000" cy="342900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978C6566-99A5-5AE3-EE33-A279F8DE2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7299" y="2298688"/>
            <a:ext cx="6352237" cy="3574192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2545AF1D-D247-F648-17CD-7DCA9F499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0685" y="6333850"/>
            <a:ext cx="6354119" cy="3574192"/>
          </a:xfrm>
          <a:prstGeom prst="rect">
            <a:avLst/>
          </a:prstGeom>
        </p:spPr>
      </p:pic>
      <p:grpSp>
        <p:nvGrpSpPr>
          <p:cNvPr id="30" name="Nhóm 29">
            <a:extLst>
              <a:ext uri="{FF2B5EF4-FFF2-40B4-BE49-F238E27FC236}">
                <a16:creationId xmlns:a16="http://schemas.microsoft.com/office/drawing/2014/main" id="{425D978E-3DDF-E895-CD6D-7134550017A0}"/>
              </a:ext>
            </a:extLst>
          </p:cNvPr>
          <p:cNvGrpSpPr/>
          <p:nvPr/>
        </p:nvGrpSpPr>
        <p:grpSpPr>
          <a:xfrm>
            <a:off x="443350" y="3734535"/>
            <a:ext cx="10123580" cy="3509789"/>
            <a:chOff x="443350" y="12009145"/>
            <a:chExt cx="10123580" cy="3509789"/>
          </a:xfrm>
        </p:grpSpPr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759D7232-9127-456F-1A29-4B9F44E2A22D}"/>
                </a:ext>
              </a:extLst>
            </p:cNvPr>
            <p:cNvGrpSpPr/>
            <p:nvPr/>
          </p:nvGrpSpPr>
          <p:grpSpPr>
            <a:xfrm>
              <a:off x="470389" y="12009145"/>
              <a:ext cx="10096541" cy="1328890"/>
              <a:chOff x="10519553" y="866016"/>
              <a:chExt cx="10258466" cy="1328890"/>
            </a:xfrm>
          </p:grpSpPr>
          <p:grpSp>
            <p:nvGrpSpPr>
              <p:cNvPr id="18" name="Group 4">
                <a:extLst>
                  <a:ext uri="{FF2B5EF4-FFF2-40B4-BE49-F238E27FC236}">
                    <a16:creationId xmlns:a16="http://schemas.microsoft.com/office/drawing/2014/main" id="{184B6F2A-5B10-3F47-F497-E69DB82AAAC5}"/>
                  </a:ext>
                </a:extLst>
              </p:cNvPr>
              <p:cNvGrpSpPr/>
              <p:nvPr/>
            </p:nvGrpSpPr>
            <p:grpSpPr>
              <a:xfrm>
                <a:off x="10519553" y="1028699"/>
                <a:ext cx="323850" cy="323850"/>
                <a:chOff x="0" y="0"/>
                <a:chExt cx="6350000" cy="6350000"/>
              </a:xfrm>
            </p:grpSpPr>
            <p:sp>
              <p:nvSpPr>
                <p:cNvPr id="20" name="Freeform 5">
                  <a:extLst>
                    <a:ext uri="{FF2B5EF4-FFF2-40B4-BE49-F238E27FC236}">
                      <a16:creationId xmlns:a16="http://schemas.microsoft.com/office/drawing/2014/main" id="{8537CBEB-7E53-C66B-13BA-3446BCE9169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6D86DD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" name="TextBox 13">
                <a:extLst>
                  <a:ext uri="{FF2B5EF4-FFF2-40B4-BE49-F238E27FC236}">
                    <a16:creationId xmlns:a16="http://schemas.microsoft.com/office/drawing/2014/main" id="{D74C52AB-803B-D46F-1BAC-4877E64827E2}"/>
                  </a:ext>
                </a:extLst>
              </p:cNvPr>
              <p:cNvSpPr txBox="1"/>
              <p:nvPr/>
            </p:nvSpPr>
            <p:spPr>
              <a:xfrm>
                <a:off x="11023601" y="866016"/>
                <a:ext cx="9754418" cy="13288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1" indent="0" algn="l">
                  <a:lnSpc>
                    <a:spcPts val="5316"/>
                  </a:lnSpc>
                  <a:spcBef>
                    <a:spcPct val="0"/>
                  </a:spcBef>
                </a:pPr>
                <a:r>
                  <a:rPr lang="en-US" sz="4400" b="1" i="0" dirty="0" err="1">
                    <a:effectLst/>
                    <a:latin typeface="Montserrat Medium" pitchFamily="2" charset="0"/>
                  </a:rPr>
                  <a:t>Xử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lý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hình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ảnh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và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video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thời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gian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thực</a:t>
                </a:r>
                <a:endParaRPr lang="en-US" sz="4400" u="none" dirty="0">
                  <a:solidFill>
                    <a:srgbClr val="000000"/>
                  </a:solidFill>
                  <a:latin typeface="Montserrat Medium" pitchFamily="2" charset="0"/>
                </a:endParaRPr>
              </a:p>
            </p:txBody>
          </p:sp>
        </p:grpSp>
        <p:grpSp>
          <p:nvGrpSpPr>
            <p:cNvPr id="22" name="Nhóm 21">
              <a:extLst>
                <a:ext uri="{FF2B5EF4-FFF2-40B4-BE49-F238E27FC236}">
                  <a16:creationId xmlns:a16="http://schemas.microsoft.com/office/drawing/2014/main" id="{888E22BA-98C9-6385-0339-70D25DF5D080}"/>
                </a:ext>
              </a:extLst>
            </p:cNvPr>
            <p:cNvGrpSpPr/>
            <p:nvPr/>
          </p:nvGrpSpPr>
          <p:grpSpPr>
            <a:xfrm>
              <a:off x="443350" y="13626278"/>
              <a:ext cx="10096541" cy="649217"/>
              <a:chOff x="10519553" y="866016"/>
              <a:chExt cx="10258466" cy="649217"/>
            </a:xfrm>
          </p:grpSpPr>
          <p:grpSp>
            <p:nvGrpSpPr>
              <p:cNvPr id="23" name="Group 4">
                <a:extLst>
                  <a:ext uri="{FF2B5EF4-FFF2-40B4-BE49-F238E27FC236}">
                    <a16:creationId xmlns:a16="http://schemas.microsoft.com/office/drawing/2014/main" id="{C6CEBE71-EE28-4C53-5BF7-B3B9818F3DB2}"/>
                  </a:ext>
                </a:extLst>
              </p:cNvPr>
              <p:cNvGrpSpPr/>
              <p:nvPr/>
            </p:nvGrpSpPr>
            <p:grpSpPr>
              <a:xfrm>
                <a:off x="10519553" y="1028699"/>
                <a:ext cx="323850" cy="323850"/>
                <a:chOff x="0" y="0"/>
                <a:chExt cx="6350000" cy="6350000"/>
              </a:xfrm>
            </p:grpSpPr>
            <p:sp>
              <p:nvSpPr>
                <p:cNvPr id="25" name="Freeform 5">
                  <a:extLst>
                    <a:ext uri="{FF2B5EF4-FFF2-40B4-BE49-F238E27FC236}">
                      <a16:creationId xmlns:a16="http://schemas.microsoft.com/office/drawing/2014/main" id="{E7F484E9-F590-E86E-55FD-F2AE1FB58F9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6D86DD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" name="TextBox 13">
                <a:extLst>
                  <a:ext uri="{FF2B5EF4-FFF2-40B4-BE49-F238E27FC236}">
                    <a16:creationId xmlns:a16="http://schemas.microsoft.com/office/drawing/2014/main" id="{C09C2DCF-45D4-818C-1466-59A93D9F17CA}"/>
                  </a:ext>
                </a:extLst>
              </p:cNvPr>
              <p:cNvSpPr txBox="1"/>
              <p:nvPr/>
            </p:nvSpPr>
            <p:spPr>
              <a:xfrm>
                <a:off x="11023601" y="866016"/>
                <a:ext cx="9754418" cy="6492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1" indent="0" algn="l">
                  <a:lnSpc>
                    <a:spcPts val="5316"/>
                  </a:lnSpc>
                  <a:spcBef>
                    <a:spcPct val="0"/>
                  </a:spcBef>
                </a:pPr>
                <a:r>
                  <a:rPr lang="en-US" sz="4400" b="1" i="0" dirty="0" err="1">
                    <a:effectLst/>
                    <a:latin typeface="Montserrat Medium" pitchFamily="2" charset="0"/>
                  </a:rPr>
                  <a:t>Xử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lý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hình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ảnh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y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tế</a:t>
                </a:r>
                <a:endParaRPr lang="en-US" sz="4400" u="none" dirty="0">
                  <a:solidFill>
                    <a:srgbClr val="000000"/>
                  </a:solidFill>
                  <a:latin typeface="Montserrat Medium" pitchFamily="2" charset="0"/>
                </a:endParaRPr>
              </a:p>
            </p:txBody>
          </p:sp>
        </p:grpSp>
        <p:grpSp>
          <p:nvGrpSpPr>
            <p:cNvPr id="26" name="Nhóm 25">
              <a:extLst>
                <a:ext uri="{FF2B5EF4-FFF2-40B4-BE49-F238E27FC236}">
                  <a16:creationId xmlns:a16="http://schemas.microsoft.com/office/drawing/2014/main" id="{6647B75C-9212-877C-AC77-16166499316B}"/>
                </a:ext>
              </a:extLst>
            </p:cNvPr>
            <p:cNvGrpSpPr/>
            <p:nvPr/>
          </p:nvGrpSpPr>
          <p:grpSpPr>
            <a:xfrm>
              <a:off x="470389" y="14869717"/>
              <a:ext cx="10096541" cy="649217"/>
              <a:chOff x="10519553" y="866016"/>
              <a:chExt cx="10258466" cy="649217"/>
            </a:xfrm>
          </p:grpSpPr>
          <p:grpSp>
            <p:nvGrpSpPr>
              <p:cNvPr id="27" name="Group 4">
                <a:extLst>
                  <a:ext uri="{FF2B5EF4-FFF2-40B4-BE49-F238E27FC236}">
                    <a16:creationId xmlns:a16="http://schemas.microsoft.com/office/drawing/2014/main" id="{E91B2C69-A236-9D43-C5B3-8EDB5335BC80}"/>
                  </a:ext>
                </a:extLst>
              </p:cNvPr>
              <p:cNvGrpSpPr/>
              <p:nvPr/>
            </p:nvGrpSpPr>
            <p:grpSpPr>
              <a:xfrm>
                <a:off x="10519553" y="1028699"/>
                <a:ext cx="323850" cy="323850"/>
                <a:chOff x="0" y="0"/>
                <a:chExt cx="6350000" cy="6350000"/>
              </a:xfrm>
            </p:grpSpPr>
            <p:sp>
              <p:nvSpPr>
                <p:cNvPr id="29" name="Freeform 5">
                  <a:extLst>
                    <a:ext uri="{FF2B5EF4-FFF2-40B4-BE49-F238E27FC236}">
                      <a16:creationId xmlns:a16="http://schemas.microsoft.com/office/drawing/2014/main" id="{50A65A99-F7B7-5C94-861E-E0AD1DB0902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6D86DD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" name="TextBox 13">
                <a:extLst>
                  <a:ext uri="{FF2B5EF4-FFF2-40B4-BE49-F238E27FC236}">
                    <a16:creationId xmlns:a16="http://schemas.microsoft.com/office/drawing/2014/main" id="{E5D414FB-CD1C-2A57-734E-0BA3EFAEFF0E}"/>
                  </a:ext>
                </a:extLst>
              </p:cNvPr>
              <p:cNvSpPr txBox="1"/>
              <p:nvPr/>
            </p:nvSpPr>
            <p:spPr>
              <a:xfrm>
                <a:off x="11023601" y="866016"/>
                <a:ext cx="9754418" cy="6492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1" indent="0" algn="l">
                  <a:lnSpc>
                    <a:spcPts val="5316"/>
                  </a:lnSpc>
                  <a:spcBef>
                    <a:spcPct val="0"/>
                  </a:spcBef>
                </a:pPr>
                <a:r>
                  <a:rPr lang="en-US" sz="4400" b="1" i="0" dirty="0" err="1">
                    <a:effectLst/>
                    <a:latin typeface="Montserrat Medium" pitchFamily="2" charset="0"/>
                  </a:rPr>
                  <a:t>Xử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lý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dữ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</a:t>
                </a:r>
                <a:r>
                  <a:rPr lang="en-US" sz="4400" b="1" i="0" dirty="0" err="1">
                    <a:effectLst/>
                    <a:latin typeface="Montserrat Medium" pitchFamily="2" charset="0"/>
                  </a:rPr>
                  <a:t>liệu</a:t>
                </a:r>
                <a:r>
                  <a:rPr lang="en-US" sz="4400" b="1" i="0" dirty="0">
                    <a:effectLst/>
                    <a:latin typeface="Montserrat Medium" pitchFamily="2" charset="0"/>
                  </a:rPr>
                  <a:t> 3D</a:t>
                </a:r>
                <a:endParaRPr lang="en-US" sz="4400" u="none" dirty="0">
                  <a:solidFill>
                    <a:srgbClr val="000000"/>
                  </a:solidFill>
                  <a:latin typeface="Montserrat Medium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032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3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734001">
            <a:off x="9419249" y="-109755"/>
            <a:ext cx="10088919" cy="1007277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83070" y="2341383"/>
            <a:ext cx="11391901" cy="5595211"/>
            <a:chOff x="-1" y="-563596"/>
            <a:chExt cx="13707239" cy="7460280"/>
          </a:xfrm>
        </p:grpSpPr>
        <p:sp>
          <p:nvSpPr>
            <p:cNvPr id="5" name="TextBox 5"/>
            <p:cNvSpPr txBox="1"/>
            <p:nvPr/>
          </p:nvSpPr>
          <p:spPr>
            <a:xfrm>
              <a:off x="-1" y="-563596"/>
              <a:ext cx="13707239" cy="30435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937"/>
                </a:lnSpc>
                <a:spcBef>
                  <a:spcPct val="0"/>
                </a:spcBef>
              </a:pPr>
              <a:r>
                <a:rPr lang="en-US" sz="9600" u="none" spc="90" dirty="0" err="1">
                  <a:solidFill>
                    <a:srgbClr val="000000"/>
                  </a:solidFill>
                  <a:latin typeface="Montserrat Black" pitchFamily="2" charset="0"/>
                </a:rPr>
                <a:t>Thư</a:t>
              </a:r>
              <a:r>
                <a:rPr lang="en-US" sz="9600" u="none" spc="90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9600" u="none" spc="90" dirty="0" err="1">
                  <a:solidFill>
                    <a:srgbClr val="000000"/>
                  </a:solidFill>
                  <a:latin typeface="Montserrat Black" pitchFamily="2" charset="0"/>
                </a:rPr>
                <a:t>viện</a:t>
              </a:r>
              <a:r>
                <a:rPr lang="en-US" sz="9600" u="none" spc="90" dirty="0">
                  <a:solidFill>
                    <a:srgbClr val="000000"/>
                  </a:solidFill>
                  <a:latin typeface="Montserrat Black" pitchFamily="2" charset="0"/>
                </a:rPr>
                <a:t> </a:t>
              </a:r>
              <a:r>
                <a:rPr lang="en-US" sz="9600" u="none" spc="90" dirty="0" err="1">
                  <a:solidFill>
                    <a:srgbClr val="000000"/>
                  </a:solidFill>
                  <a:latin typeface="Montserrat Black" pitchFamily="2" charset="0"/>
                </a:rPr>
                <a:t>TKinter</a:t>
              </a:r>
              <a:endParaRPr lang="en-US" sz="9600" u="none" spc="90" dirty="0">
                <a:solidFill>
                  <a:srgbClr val="000000"/>
                </a:solidFill>
                <a:latin typeface="Montserrat Black" pitchFamily="2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0135" y="1828715"/>
              <a:ext cx="11953243" cy="5067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just">
                <a:lnSpc>
                  <a:spcPts val="5004"/>
                </a:lnSpc>
                <a:spcBef>
                  <a:spcPct val="0"/>
                </a:spcBef>
              </a:pPr>
              <a:r>
                <a:rPr lang="vi-VN" sz="3600" b="0" i="0" dirty="0">
                  <a:solidFill>
                    <a:srgbClr val="374151"/>
                  </a:solidFill>
                  <a:effectLst/>
                  <a:latin typeface="Montserrat Medium" pitchFamily="2" charset="0"/>
                </a:rPr>
                <a:t>Thư viện </a:t>
              </a:r>
              <a:r>
                <a:rPr lang="vi-VN" sz="3600" b="0" i="0" dirty="0" err="1">
                  <a:solidFill>
                    <a:srgbClr val="374151"/>
                  </a:solidFill>
                  <a:effectLst/>
                  <a:latin typeface="Montserrat Medium" pitchFamily="2" charset="0"/>
                </a:rPr>
                <a:t>Tkinter</a:t>
              </a:r>
              <a:r>
                <a:rPr lang="vi-VN" sz="3600" b="0" i="0" dirty="0">
                  <a:solidFill>
                    <a:srgbClr val="374151"/>
                  </a:solidFill>
                  <a:effectLst/>
                  <a:latin typeface="Montserrat Medium" pitchFamily="2" charset="0"/>
                </a:rPr>
                <a:t> là một thư viện đồ họa người dùng (GUI) tích hợp sẵn trong </a:t>
              </a:r>
              <a:r>
                <a:rPr lang="vi-VN" sz="3600" b="0" i="0" dirty="0" err="1">
                  <a:solidFill>
                    <a:srgbClr val="374151"/>
                  </a:solidFill>
                  <a:effectLst/>
                  <a:latin typeface="Montserrat Medium" pitchFamily="2" charset="0"/>
                </a:rPr>
                <a:t>Python</a:t>
              </a:r>
              <a:r>
                <a:rPr lang="vi-VN" sz="3600" b="0" i="0" dirty="0">
                  <a:solidFill>
                    <a:srgbClr val="374151"/>
                  </a:solidFill>
                  <a:effectLst/>
                  <a:latin typeface="Montserrat Medium" pitchFamily="2" charset="0"/>
                </a:rPr>
                <a:t>.</a:t>
              </a:r>
              <a:endParaRPr lang="en-US" sz="3600" b="0" i="0" dirty="0">
                <a:solidFill>
                  <a:srgbClr val="374151"/>
                </a:solidFill>
                <a:effectLst/>
                <a:latin typeface="Montserrat Medium" pitchFamily="2" charset="0"/>
              </a:endParaRPr>
            </a:p>
            <a:p>
              <a:pPr marL="0" lvl="1" indent="0" algn="just">
                <a:lnSpc>
                  <a:spcPts val="5004"/>
                </a:lnSpc>
                <a:spcBef>
                  <a:spcPct val="0"/>
                </a:spcBef>
              </a:pPr>
              <a:r>
                <a:rPr lang="vi-VN" sz="3600" b="0" i="0" dirty="0">
                  <a:solidFill>
                    <a:srgbClr val="374151"/>
                  </a:solidFill>
                  <a:effectLst/>
                  <a:latin typeface="Montserrat Medium" pitchFamily="2" charset="0"/>
                </a:rPr>
                <a:t>Nó cung cấp các công cụ và thành phần để xây dựng giao diện người dùng đồ họa đơn giản cho ứng dụng </a:t>
              </a:r>
              <a:r>
                <a:rPr lang="vi-VN" sz="3600" b="0" i="0" dirty="0" err="1">
                  <a:solidFill>
                    <a:srgbClr val="374151"/>
                  </a:solidFill>
                  <a:effectLst/>
                  <a:latin typeface="Montserrat Medium" pitchFamily="2" charset="0"/>
                </a:rPr>
                <a:t>Python</a:t>
              </a:r>
              <a:r>
                <a:rPr lang="vi-VN" sz="3600" b="0" i="0" dirty="0">
                  <a:solidFill>
                    <a:srgbClr val="374151"/>
                  </a:solidFill>
                  <a:effectLst/>
                  <a:latin typeface="Montserrat Medium" pitchFamily="2" charset="0"/>
                </a:rPr>
                <a:t>. </a:t>
              </a:r>
              <a:endParaRPr lang="en-US" sz="3600" u="none" spc="-100" dirty="0">
                <a:solidFill>
                  <a:srgbClr val="000000"/>
                </a:solidFill>
                <a:latin typeface="Montserrat Medium" pitchFamily="2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80866"/>
            <a:ext cx="5250320" cy="930488"/>
            <a:chOff x="0" y="0"/>
            <a:chExt cx="7000427" cy="1240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0650" cy="1240650"/>
            </a:xfrm>
            <a:custGeom>
              <a:avLst/>
              <a:gdLst/>
              <a:ahLst/>
              <a:cxnLst/>
              <a:rect l="l" t="t" r="r" b="b"/>
              <a:pathLst>
                <a:path w="1240650" h="1240650">
                  <a:moveTo>
                    <a:pt x="0" y="0"/>
                  </a:moveTo>
                  <a:lnTo>
                    <a:pt x="1240650" y="0"/>
                  </a:lnTo>
                  <a:lnTo>
                    <a:pt x="1240650" y="1240650"/>
                  </a:lnTo>
                  <a:lnTo>
                    <a:pt x="0" y="1240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03965" y="311785"/>
              <a:ext cx="5396462" cy="534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000000"/>
                  </a:solidFill>
                  <a:latin typeface="Muli"/>
                </a:rPr>
                <a:t>Đại</a:t>
              </a:r>
              <a:r>
                <a:rPr lang="en-US" sz="24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Muli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Muli"/>
                </a:rPr>
                <a:t>Công</a:t>
              </a:r>
              <a:r>
                <a:rPr lang="en-US" sz="24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Muli"/>
                </a:rPr>
                <a:t>nghiệp</a:t>
              </a:r>
              <a:r>
                <a:rPr lang="en-US" sz="2400" dirty="0">
                  <a:solidFill>
                    <a:srgbClr val="000000"/>
                  </a:solidFill>
                  <a:latin typeface="Muli"/>
                </a:rPr>
                <a:t> Hà </a:t>
              </a:r>
              <a:r>
                <a:rPr lang="en-US" sz="2400" dirty="0" err="1">
                  <a:solidFill>
                    <a:srgbClr val="000000"/>
                  </a:solidFill>
                  <a:latin typeface="Muli"/>
                </a:rPr>
                <a:t>Nội</a:t>
              </a:r>
              <a:endParaRPr lang="en-US" sz="2400" u="none" dirty="0">
                <a:solidFill>
                  <a:srgbClr val="000000"/>
                </a:solidFill>
                <a:latin typeface="Muli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631801" y="2619877"/>
            <a:ext cx="8852217" cy="7667124"/>
            <a:chOff x="-199759" y="1031270"/>
            <a:chExt cx="5837312" cy="5055840"/>
          </a:xfrm>
          <a:blipFill>
            <a:blip r:embed="rId4"/>
            <a:stretch>
              <a:fillRect/>
            </a:stretch>
          </a:blipFill>
        </p:grpSpPr>
        <p:sp>
          <p:nvSpPr>
            <p:cNvPr id="11" name="Freeform 11"/>
            <p:cNvSpPr/>
            <p:nvPr/>
          </p:nvSpPr>
          <p:spPr>
            <a:xfrm>
              <a:off x="-199759" y="1031270"/>
              <a:ext cx="5837312" cy="505584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1236496">
            <a:off x="13146307" y="-5543706"/>
            <a:ext cx="8672074" cy="8246354"/>
          </a:xfrm>
          <a:custGeom>
            <a:avLst/>
            <a:gdLst/>
            <a:ahLst/>
            <a:cxnLst/>
            <a:rect l="l" t="t" r="r" b="b"/>
            <a:pathLst>
              <a:path w="8672074" h="8246354">
                <a:moveTo>
                  <a:pt x="0" y="0"/>
                </a:moveTo>
                <a:lnTo>
                  <a:pt x="8672074" y="0"/>
                </a:lnTo>
                <a:lnTo>
                  <a:pt x="8672074" y="8246354"/>
                </a:lnTo>
                <a:lnTo>
                  <a:pt x="0" y="8246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B2E62506-D1B1-EBE5-D8AD-E1D3486843B4}"/>
              </a:ext>
            </a:extLst>
          </p:cNvPr>
          <p:cNvSpPr txBox="1"/>
          <p:nvPr/>
        </p:nvSpPr>
        <p:spPr>
          <a:xfrm>
            <a:off x="583070" y="12152852"/>
            <a:ext cx="11770930" cy="3159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5004"/>
              </a:lnSpc>
              <a:spcBef>
                <a:spcPct val="0"/>
              </a:spcBef>
            </a:pP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Tkinter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là một phần của thư viện chuẩn của 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Python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, nó cung cấp các công cụ và lớp để tạo và quản lý giao diện người dùng đồ họa. </a:t>
            </a:r>
            <a:endParaRPr lang="en-US" sz="3600" b="0" i="0" dirty="0">
              <a:solidFill>
                <a:srgbClr val="374151"/>
              </a:solidFill>
              <a:effectLst/>
              <a:latin typeface="Montserrat Medium" pitchFamily="2" charset="0"/>
            </a:endParaRPr>
          </a:p>
          <a:p>
            <a:pPr marL="0" lvl="1" indent="0" algn="just">
              <a:lnSpc>
                <a:spcPts val="5004"/>
              </a:lnSpc>
              <a:spcBef>
                <a:spcPct val="0"/>
              </a:spcBef>
            </a:pP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Tkinter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dựa trên thư viện 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Tcl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/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Tk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, và tên của nó là kết hợp của "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Tkinter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" và "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Tkinter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Interface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".</a:t>
            </a:r>
            <a:endParaRPr lang="en-US" sz="3600" u="none" spc="-100" dirty="0">
              <a:solidFill>
                <a:srgbClr val="000000"/>
              </a:solidFill>
              <a:latin typeface="Montserrat Medium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734001">
            <a:off x="9419249" y="-109755"/>
            <a:ext cx="10088919" cy="1007277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3070" y="2496554"/>
            <a:ext cx="11391901" cy="2282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937"/>
              </a:lnSpc>
              <a:spcBef>
                <a:spcPct val="0"/>
              </a:spcBef>
            </a:pPr>
            <a:r>
              <a:rPr lang="en-US" sz="9600" u="none" spc="90" dirty="0" err="1">
                <a:solidFill>
                  <a:srgbClr val="000000"/>
                </a:solidFill>
                <a:latin typeface="Montserrat Black" pitchFamily="2" charset="0"/>
              </a:rPr>
              <a:t>Thư</a:t>
            </a:r>
            <a:r>
              <a:rPr lang="en-US" sz="9600" u="none" spc="9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9600" u="none" spc="90" dirty="0" err="1">
                <a:solidFill>
                  <a:srgbClr val="000000"/>
                </a:solidFill>
                <a:latin typeface="Montserrat Black" pitchFamily="2" charset="0"/>
              </a:rPr>
              <a:t>viện</a:t>
            </a:r>
            <a:r>
              <a:rPr lang="en-US" sz="9600" u="none" spc="90" dirty="0">
                <a:solidFill>
                  <a:srgbClr val="000000"/>
                </a:solidFill>
                <a:latin typeface="Montserrat Black" pitchFamily="2" charset="0"/>
              </a:rPr>
              <a:t> </a:t>
            </a:r>
            <a:r>
              <a:rPr lang="en-US" sz="9600" u="none" spc="90" dirty="0" err="1">
                <a:solidFill>
                  <a:srgbClr val="000000"/>
                </a:solidFill>
                <a:latin typeface="Montserrat Black" pitchFamily="2" charset="0"/>
              </a:rPr>
              <a:t>TKinter</a:t>
            </a:r>
            <a:endParaRPr lang="en-US" sz="9600" u="none" spc="90" dirty="0">
              <a:solidFill>
                <a:srgbClr val="000000"/>
              </a:solidFill>
              <a:latin typeface="Montserrat Black" pitchFamily="2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380866"/>
            <a:ext cx="5250320" cy="930488"/>
            <a:chOff x="0" y="0"/>
            <a:chExt cx="7000427" cy="1240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0650" cy="1240650"/>
            </a:xfrm>
            <a:custGeom>
              <a:avLst/>
              <a:gdLst/>
              <a:ahLst/>
              <a:cxnLst/>
              <a:rect l="l" t="t" r="r" b="b"/>
              <a:pathLst>
                <a:path w="1240650" h="1240650">
                  <a:moveTo>
                    <a:pt x="0" y="0"/>
                  </a:moveTo>
                  <a:lnTo>
                    <a:pt x="1240650" y="0"/>
                  </a:lnTo>
                  <a:lnTo>
                    <a:pt x="1240650" y="1240650"/>
                  </a:lnTo>
                  <a:lnTo>
                    <a:pt x="0" y="1240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03965" y="311785"/>
              <a:ext cx="5396462" cy="534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000000"/>
                  </a:solidFill>
                  <a:latin typeface="Muli"/>
                </a:rPr>
                <a:t>Đại</a:t>
              </a:r>
              <a:r>
                <a:rPr lang="en-US" sz="24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Muli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Muli"/>
                </a:rPr>
                <a:t>Công</a:t>
              </a:r>
              <a:r>
                <a:rPr lang="en-US" sz="24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Muli"/>
                </a:rPr>
                <a:t>nghiệp</a:t>
              </a:r>
              <a:r>
                <a:rPr lang="en-US" sz="2400" dirty="0">
                  <a:solidFill>
                    <a:srgbClr val="000000"/>
                  </a:solidFill>
                  <a:latin typeface="Muli"/>
                </a:rPr>
                <a:t> Hà </a:t>
              </a:r>
              <a:r>
                <a:rPr lang="en-US" sz="2400" dirty="0" err="1">
                  <a:solidFill>
                    <a:srgbClr val="000000"/>
                  </a:solidFill>
                  <a:latin typeface="Muli"/>
                </a:rPr>
                <a:t>Nội</a:t>
              </a:r>
              <a:endParaRPr lang="en-US" sz="2400" u="none" dirty="0">
                <a:solidFill>
                  <a:srgbClr val="000000"/>
                </a:solidFill>
                <a:latin typeface="Muli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715395" y="2619877"/>
            <a:ext cx="8852217" cy="7667124"/>
            <a:chOff x="-199759" y="1031270"/>
            <a:chExt cx="5837312" cy="5055840"/>
          </a:xfrm>
          <a:blipFill>
            <a:blip r:embed="rId4"/>
            <a:stretch>
              <a:fillRect/>
            </a:stretch>
          </a:blipFill>
        </p:grpSpPr>
        <p:sp>
          <p:nvSpPr>
            <p:cNvPr id="11" name="Freeform 11"/>
            <p:cNvSpPr/>
            <p:nvPr/>
          </p:nvSpPr>
          <p:spPr>
            <a:xfrm>
              <a:off x="-199759" y="1031270"/>
              <a:ext cx="5837312" cy="505584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1236496">
            <a:off x="13146307" y="-5543706"/>
            <a:ext cx="8672074" cy="8246354"/>
          </a:xfrm>
          <a:custGeom>
            <a:avLst/>
            <a:gdLst/>
            <a:ahLst/>
            <a:cxnLst/>
            <a:rect l="l" t="t" r="r" b="b"/>
            <a:pathLst>
              <a:path w="8672074" h="8246354">
                <a:moveTo>
                  <a:pt x="0" y="0"/>
                </a:moveTo>
                <a:lnTo>
                  <a:pt x="8672074" y="0"/>
                </a:lnTo>
                <a:lnTo>
                  <a:pt x="8672074" y="8246354"/>
                </a:lnTo>
                <a:lnTo>
                  <a:pt x="0" y="8246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7281D9E-226C-295F-A0C0-E3FD0D6D9502}"/>
              </a:ext>
            </a:extLst>
          </p:cNvPr>
          <p:cNvSpPr txBox="1"/>
          <p:nvPr/>
        </p:nvSpPr>
        <p:spPr>
          <a:xfrm>
            <a:off x="649670" y="4135617"/>
            <a:ext cx="11770930" cy="3159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5004"/>
              </a:lnSpc>
              <a:spcBef>
                <a:spcPct val="0"/>
              </a:spcBef>
            </a:pP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Tkinter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là một phần của thư viện chuẩn của 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Python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, nó cung cấp các công cụ và lớp để tạo và quản lý giao diện người dùng đồ họa. </a:t>
            </a:r>
            <a:endParaRPr lang="en-US" sz="3600" b="0" i="0" dirty="0">
              <a:solidFill>
                <a:srgbClr val="374151"/>
              </a:solidFill>
              <a:effectLst/>
              <a:latin typeface="Montserrat Medium" pitchFamily="2" charset="0"/>
            </a:endParaRPr>
          </a:p>
          <a:p>
            <a:pPr marL="0" lvl="1" indent="0" algn="just">
              <a:lnSpc>
                <a:spcPts val="5004"/>
              </a:lnSpc>
              <a:spcBef>
                <a:spcPct val="0"/>
              </a:spcBef>
            </a:pP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Tkinter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dựa trên thư viện 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Tcl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/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Tk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, và tên của nó là kết hợp của "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Tkinter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" và "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Tkinter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lang="vi-VN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Interface</a:t>
            </a:r>
            <a:r>
              <a:rPr lang="vi-VN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".</a:t>
            </a:r>
            <a:endParaRPr lang="en-US" sz="3600" u="none" spc="-100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20C2177-3CE3-E8A5-E297-64BD247F3163}"/>
              </a:ext>
            </a:extLst>
          </p:cNvPr>
          <p:cNvSpPr txBox="1"/>
          <p:nvPr/>
        </p:nvSpPr>
        <p:spPr>
          <a:xfrm>
            <a:off x="716270" y="4122042"/>
            <a:ext cx="11770930" cy="4892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Một</a:t>
            </a:r>
            <a:r>
              <a:rPr lang="en-US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lang="en-US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số</a:t>
            </a:r>
            <a:r>
              <a:rPr lang="en-US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lang="en-US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đặc</a:t>
            </a:r>
            <a:r>
              <a:rPr lang="en-US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lang="en-US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điểm</a:t>
            </a:r>
            <a:r>
              <a:rPr lang="en-US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lang="en-US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của</a:t>
            </a:r>
            <a:r>
              <a:rPr lang="en-US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lang="en-US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thư</a:t>
            </a:r>
            <a:r>
              <a:rPr lang="en-US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lang="en-US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viện</a:t>
            </a:r>
            <a:r>
              <a:rPr lang="en-US" sz="3600" b="0" i="0" dirty="0">
                <a:solidFill>
                  <a:srgbClr val="374151"/>
                </a:solidFill>
                <a:effectLst/>
                <a:latin typeface="Montserrat Medium" pitchFamily="2" charset="0"/>
              </a:rPr>
              <a:t> </a:t>
            </a:r>
            <a:r>
              <a:rPr lang="en-US" sz="3600" b="0" i="0" dirty="0" err="1">
                <a:solidFill>
                  <a:srgbClr val="374151"/>
                </a:solidFill>
                <a:effectLst/>
                <a:latin typeface="Montserrat Medium" pitchFamily="2" charset="0"/>
              </a:rPr>
              <a:t>Tkinter</a:t>
            </a:r>
            <a:endParaRPr lang="en-US" sz="3600" b="0" i="0" dirty="0">
              <a:solidFill>
                <a:srgbClr val="374151"/>
              </a:solidFill>
              <a:effectLst/>
              <a:latin typeface="Montserrat Medium" pitchFamily="2" charset="0"/>
            </a:endParaRPr>
          </a:p>
          <a:p>
            <a:pPr marL="571500" lvl="1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Dễ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học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và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dễ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sử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dụng</a:t>
            </a:r>
            <a:endParaRPr lang="en-US" sz="3600" u="none" spc="-100" dirty="0">
              <a:solidFill>
                <a:srgbClr val="374151"/>
              </a:solidFill>
              <a:latin typeface="Montserrat Medium" pitchFamily="2" charset="0"/>
            </a:endParaRPr>
          </a:p>
          <a:p>
            <a:pPr marL="571500" lvl="1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100" dirty="0" err="1">
                <a:solidFill>
                  <a:srgbClr val="374151"/>
                </a:solidFill>
                <a:latin typeface="Montserrat Medium" pitchFamily="2" charset="0"/>
              </a:rPr>
              <a:t>Đa</a:t>
            </a:r>
            <a:r>
              <a:rPr lang="en-US" sz="3600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spc="-100" dirty="0" err="1">
                <a:solidFill>
                  <a:srgbClr val="374151"/>
                </a:solidFill>
                <a:latin typeface="Montserrat Medium" pitchFamily="2" charset="0"/>
              </a:rPr>
              <a:t>nền</a:t>
            </a:r>
            <a:r>
              <a:rPr lang="en-US" sz="3600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spc="-100" dirty="0" err="1">
                <a:solidFill>
                  <a:srgbClr val="374151"/>
                </a:solidFill>
                <a:latin typeface="Montserrat Medium" pitchFamily="2" charset="0"/>
              </a:rPr>
              <a:t>tảng</a:t>
            </a:r>
            <a:endParaRPr lang="en-US" sz="3600" spc="-100" dirty="0">
              <a:solidFill>
                <a:srgbClr val="374151"/>
              </a:solidFill>
              <a:latin typeface="Montserrat Medium" pitchFamily="2" charset="0"/>
            </a:endParaRPr>
          </a:p>
          <a:p>
            <a:pPr marL="571500" lvl="1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Phong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cách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lập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trình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hướng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sự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kiện</a:t>
            </a:r>
            <a:endParaRPr lang="en-US" sz="3600" u="none" spc="-100" dirty="0">
              <a:solidFill>
                <a:srgbClr val="374151"/>
              </a:solidFill>
              <a:latin typeface="Montserrat Medium" pitchFamily="2" charset="0"/>
            </a:endParaRPr>
          </a:p>
          <a:p>
            <a:pPr marL="571500" lvl="1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100" dirty="0" err="1">
                <a:solidFill>
                  <a:srgbClr val="374151"/>
                </a:solidFill>
                <a:latin typeface="Montserrat Medium" pitchFamily="2" charset="0"/>
              </a:rPr>
              <a:t>Đa</a:t>
            </a:r>
            <a:r>
              <a:rPr lang="en-US" sz="3600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spc="-100" dirty="0" err="1">
                <a:solidFill>
                  <a:srgbClr val="374151"/>
                </a:solidFill>
                <a:latin typeface="Montserrat Medium" pitchFamily="2" charset="0"/>
              </a:rPr>
              <a:t>dạng</a:t>
            </a:r>
            <a:r>
              <a:rPr lang="en-US" sz="3600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spc="-100" dirty="0" err="1">
                <a:solidFill>
                  <a:srgbClr val="374151"/>
                </a:solidFill>
                <a:latin typeface="Montserrat Medium" pitchFamily="2" charset="0"/>
              </a:rPr>
              <a:t>các</a:t>
            </a:r>
            <a:r>
              <a:rPr lang="en-US" sz="3600" spc="-100" dirty="0">
                <a:solidFill>
                  <a:srgbClr val="374151"/>
                </a:solidFill>
                <a:latin typeface="Montserrat Medium" pitchFamily="2" charset="0"/>
              </a:rPr>
              <a:t> Widget</a:t>
            </a:r>
          </a:p>
          <a:p>
            <a:pPr marL="571500" lvl="1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Tích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hợp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dễ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dàng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</a:t>
            </a:r>
            <a:r>
              <a:rPr lang="en-US" sz="3600" u="none" spc="-100" dirty="0" err="1">
                <a:solidFill>
                  <a:srgbClr val="374151"/>
                </a:solidFill>
                <a:latin typeface="Montserrat Medium" pitchFamily="2" charset="0"/>
              </a:rPr>
              <a:t>với</a:t>
            </a:r>
            <a:r>
              <a:rPr lang="en-US" sz="3600" u="none" spc="-100" dirty="0">
                <a:solidFill>
                  <a:srgbClr val="374151"/>
                </a:solidFill>
                <a:latin typeface="Montserrat Medium" pitchFamily="2" charset="0"/>
              </a:rPr>
              <a:t> Python</a:t>
            </a:r>
            <a:endParaRPr lang="en-US" sz="3600" u="none" spc="-100" dirty="0">
              <a:solidFill>
                <a:srgbClr val="000000"/>
              </a:solidFill>
              <a:latin typeface="Montserrat Medium" pitchFamily="2" charset="0"/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CF3193FF-7143-DDC0-9C95-CE4A27A7A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3561" y="6260520"/>
            <a:ext cx="6518309" cy="364940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FEAC9539-D93A-A583-BB7C-FC0BA29374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4021" y="1146294"/>
            <a:ext cx="53530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7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1833</Words>
  <Application>Microsoft Office PowerPoint</Application>
  <PresentationFormat>Tùy chỉnh</PresentationFormat>
  <Paragraphs>212</Paragraphs>
  <Slides>25</Slides>
  <Notes>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25</vt:i4>
      </vt:variant>
    </vt:vector>
  </HeadingPairs>
  <TitlesOfParts>
    <vt:vector size="32" baseType="lpstr">
      <vt:lpstr>Arial</vt:lpstr>
      <vt:lpstr>Calibri</vt:lpstr>
      <vt:lpstr>Montserrat ExtraLight</vt:lpstr>
      <vt:lpstr>Montserrat Medium</vt:lpstr>
      <vt:lpstr>Muli</vt:lpstr>
      <vt:lpstr>Montserrat Black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hải quân Trắng Đen Vẽ nguệch ngoạc Kế hoạch Kinh doanh Bản thuyết trình Kinh doanh</dc:title>
  <cp:lastModifiedBy>Tú Nguyễn Hữu</cp:lastModifiedBy>
  <cp:revision>9</cp:revision>
  <dcterms:created xsi:type="dcterms:W3CDTF">2006-08-16T00:00:00Z</dcterms:created>
  <dcterms:modified xsi:type="dcterms:W3CDTF">2023-12-28T11:39:52Z</dcterms:modified>
  <dc:identifier>DAF4P04PBU0</dc:identifier>
</cp:coreProperties>
</file>